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457" r:id="rId2"/>
    <p:sldId id="458" r:id="rId3"/>
    <p:sldId id="495" r:id="rId4"/>
    <p:sldId id="460" r:id="rId5"/>
    <p:sldId id="461" r:id="rId6"/>
    <p:sldId id="462" r:id="rId7"/>
    <p:sldId id="463" r:id="rId8"/>
    <p:sldId id="464" r:id="rId9"/>
    <p:sldId id="502" r:id="rId10"/>
    <p:sldId id="470" r:id="rId11"/>
    <p:sldId id="496" r:id="rId12"/>
    <p:sldId id="497" r:id="rId13"/>
    <p:sldId id="499" r:id="rId14"/>
    <p:sldId id="500" r:id="rId15"/>
    <p:sldId id="436" r:id="rId16"/>
    <p:sldId id="488" r:id="rId17"/>
    <p:sldId id="437" r:id="rId18"/>
    <p:sldId id="503" r:id="rId19"/>
    <p:sldId id="477" r:id="rId20"/>
    <p:sldId id="505" r:id="rId21"/>
    <p:sldId id="478" r:id="rId22"/>
    <p:sldId id="479" r:id="rId23"/>
    <p:sldId id="471" r:id="rId24"/>
    <p:sldId id="475" r:id="rId25"/>
    <p:sldId id="468" r:id="rId26"/>
    <p:sldId id="469" r:id="rId27"/>
    <p:sldId id="476" r:id="rId28"/>
    <p:sldId id="504" r:id="rId29"/>
    <p:sldId id="480" r:id="rId30"/>
    <p:sldId id="490" r:id="rId31"/>
    <p:sldId id="481" r:id="rId32"/>
    <p:sldId id="482" r:id="rId33"/>
    <p:sldId id="491" r:id="rId34"/>
    <p:sldId id="492" r:id="rId35"/>
    <p:sldId id="494" r:id="rId36"/>
    <p:sldId id="501" r:id="rId37"/>
    <p:sldId id="483" r:id="rId38"/>
    <p:sldId id="493" r:id="rId39"/>
    <p:sldId id="418" r:id="rId40"/>
  </p:sldIdLst>
  <p:sldSz cx="12192000" cy="6858000"/>
  <p:notesSz cx="9313863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59" autoAdjust="0"/>
    <p:restoredTop sz="93831" autoAdjust="0"/>
  </p:normalViewPr>
  <p:slideViewPr>
    <p:cSldViewPr>
      <p:cViewPr>
        <p:scale>
          <a:sx n="70" d="100"/>
          <a:sy n="70" d="100"/>
        </p:scale>
        <p:origin x="-882" y="-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FDC%20%20Rim2081-8283\FDC%20208283%20yearly%20program%20and%20others%20related\SLIDE%20AND%20PROGRESS\208283%20Pargati\4th%20quater%20and%20Final%20pragati\&#2313;&#2340;&#2381;&#2346;&#2366;&#2342;&#2344;%20&#2354;&#2366;&#2327;&#2340;%20&#2340;&#2341;&#2366;%20&#2309;&#2344;&#2381;&#2351;%20&#2326;&#2352;&#2381;&#2330;%20&#2352;%20&#2352;&#2366;&#2332;&#2360;&#2381;&#2357;%20&#2340;&#2369;&#2354;&#2366;&#2344;&#2366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335447652376784E-2"/>
          <c:y val="2.7401019407361484E-2"/>
          <c:w val="0.91537802566345872"/>
          <c:h val="0.87466380083089501"/>
        </c:manualLayout>
      </c:layout>
      <c:lineChart>
        <c:grouping val="stacked"/>
        <c:varyColors val="0"/>
        <c:ser>
          <c:idx val="0"/>
          <c:order val="0"/>
          <c:tx>
            <c:strRef>
              <c:f>'[विगत आव को मत्स्य विज विवरण (1).xlsx]Sheet1 (2)'!$B$4:$C$4</c:f>
              <c:strCache>
                <c:ptCount val="1"/>
                <c:pt idx="0">
                  <c:v>राजस्व रु.</c:v>
                </c:pt>
              </c:strCache>
            </c:strRef>
          </c:tx>
          <c:marker>
            <c:symbol val="none"/>
          </c:marker>
          <c:dLbls>
            <c:dLbl>
              <c:idx val="1"/>
              <c:layout>
                <c:manualLayout>
                  <c:x val="-2.6620370370370371E-2"/>
                  <c:y val="-4.07773135255659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4.2824074074074077E-2"/>
                  <c:y val="-4.5874477716261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3.2593048264800237E-2"/>
                  <c:y val="-5.23741647624209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2.9838874307378246E-2"/>
                  <c:y val="-5.62568392805934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9351851851851853E-2"/>
                  <c:y val="-3.56801493348702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2.8520499108734401E-2"/>
                  <c:y val="-5.3639846743295021E-2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1.8518518518518517E-2"/>
                  <c:y val="-4.84230598116096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0"/>
                  <c:y val="-2.0388656762782984E-2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'[विगत आव को मत्स्य विज विवरण (1).xlsx]Sheet1 (2)'!$D$3:$L$3</c:f>
              <c:strCache>
                <c:ptCount val="9"/>
                <c:pt idx="0">
                  <c:v>074/075</c:v>
                </c:pt>
                <c:pt idx="1">
                  <c:v>075/076</c:v>
                </c:pt>
                <c:pt idx="2">
                  <c:v>076/077</c:v>
                </c:pt>
                <c:pt idx="3">
                  <c:v>077/078</c:v>
                </c:pt>
                <c:pt idx="4">
                  <c:v>078/079</c:v>
                </c:pt>
                <c:pt idx="5">
                  <c:v>079/080</c:v>
                </c:pt>
                <c:pt idx="6">
                  <c:v>080/081</c:v>
                </c:pt>
                <c:pt idx="7">
                  <c:v>081/082</c:v>
                </c:pt>
                <c:pt idx="8">
                  <c:v>082/83</c:v>
                </c:pt>
              </c:strCache>
            </c:strRef>
          </c:cat>
          <c:val>
            <c:numRef>
              <c:f>'[विगत आव को मत्स्य विज विवरण (1).xlsx]Sheet1 (2)'!$D$4:$L$4</c:f>
              <c:numCache>
                <c:formatCode>General</c:formatCode>
                <c:ptCount val="9"/>
                <c:pt idx="0" formatCode="0">
                  <c:v>1154971.3</c:v>
                </c:pt>
                <c:pt idx="1">
                  <c:v>1376064</c:v>
                </c:pt>
                <c:pt idx="2" formatCode="0">
                  <c:v>1975084.25</c:v>
                </c:pt>
                <c:pt idx="3" formatCode="0">
                  <c:v>2051400.26</c:v>
                </c:pt>
                <c:pt idx="4">
                  <c:v>2212764</c:v>
                </c:pt>
                <c:pt idx="5">
                  <c:v>2982671</c:v>
                </c:pt>
                <c:pt idx="6" formatCode="0">
                  <c:v>3382398.75</c:v>
                </c:pt>
                <c:pt idx="7" formatCode="0">
                  <c:v>3314400.5</c:v>
                </c:pt>
                <c:pt idx="8">
                  <c:v>5088642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1519488"/>
        <c:axId val="121533568"/>
      </c:lineChart>
      <c:catAx>
        <c:axId val="12151948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800" b="1"/>
            </a:pPr>
            <a:endParaRPr lang="en-US"/>
          </a:p>
        </c:txPr>
        <c:crossAx val="121533568"/>
        <c:crosses val="autoZero"/>
        <c:auto val="1"/>
        <c:lblAlgn val="ctr"/>
        <c:lblOffset val="100"/>
        <c:noMultiLvlLbl val="0"/>
      </c:catAx>
      <c:valAx>
        <c:axId val="121533568"/>
        <c:scaling>
          <c:orientation val="minMax"/>
        </c:scaling>
        <c:delete val="0"/>
        <c:axPos val="l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2151948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41533637722368039"/>
          <c:y val="7.4817941937680944E-3"/>
          <c:w val="0.17305983887430737"/>
          <c:h val="6.9283193049144723E-2"/>
        </c:manualLayout>
      </c:layout>
      <c:overlay val="0"/>
      <c:txPr>
        <a:bodyPr/>
        <a:lstStyle/>
        <a:p>
          <a:pPr>
            <a:defRPr sz="2400" b="1">
              <a:cs typeface="Kalimati" pitchFamily="2"/>
            </a:defRPr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txPr>
              <a:bodyPr/>
              <a:lstStyle/>
              <a:p>
                <a:pPr>
                  <a:defRPr sz="18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'profit '!$B$2:$D$3</c:f>
              <c:multiLvlStrCache>
                <c:ptCount val="3"/>
                <c:lvl>
                  <c:pt idx="0">
                    <c:v>कुल जम्मा उत्पादन लागत रु.</c:v>
                  </c:pt>
                  <c:pt idx="1">
                    <c:v>कुल राजस्व (निजिस्तर मूल्य) रु.</c:v>
                  </c:pt>
                  <c:pt idx="2">
                    <c:v>मुनाफा रु.</c:v>
                  </c:pt>
                </c:lvl>
                <c:lvl>
                  <c:pt idx="0">
                    <c:v>मत्स्य उत्पादनको वित्तिय विवरण</c:v>
                  </c:pt>
                </c:lvl>
              </c:multiLvlStrCache>
            </c:multiLvlStrRef>
          </c:cat>
          <c:val>
            <c:numRef>
              <c:f>'profit '!$B$4:$D$4</c:f>
              <c:numCache>
                <c:formatCode>General</c:formatCode>
                <c:ptCount val="3"/>
                <c:pt idx="0">
                  <c:v>9282509</c:v>
                </c:pt>
                <c:pt idx="1">
                  <c:v>16742955</c:v>
                </c:pt>
                <c:pt idx="2">
                  <c:v>7460446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9064192"/>
        <c:axId val="219065728"/>
      </c:barChart>
      <c:catAx>
        <c:axId val="219064192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600" b="1">
                <a:cs typeface="Kalimati" pitchFamily="2"/>
              </a:defRPr>
            </a:pPr>
            <a:endParaRPr lang="en-US"/>
          </a:p>
        </c:txPr>
        <c:crossAx val="219065728"/>
        <c:crosses val="autoZero"/>
        <c:auto val="1"/>
        <c:lblAlgn val="ctr"/>
        <c:lblOffset val="100"/>
        <c:noMultiLvlLbl val="0"/>
      </c:catAx>
      <c:valAx>
        <c:axId val="2190657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21906419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4"/>
            <a:ext cx="4036007" cy="344090"/>
          </a:xfrm>
          <a:prstGeom prst="rect">
            <a:avLst/>
          </a:prstGeom>
        </p:spPr>
        <p:txBody>
          <a:bodyPr vert="horz" lIns="93172" tIns="46587" rIns="93172" bIns="4658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75701" y="4"/>
            <a:ext cx="4036007" cy="344090"/>
          </a:xfrm>
          <a:prstGeom prst="rect">
            <a:avLst/>
          </a:prstGeom>
        </p:spPr>
        <p:txBody>
          <a:bodyPr vert="horz" lIns="93172" tIns="46587" rIns="93172" bIns="46587" rtlCol="0"/>
          <a:lstStyle>
            <a:lvl1pPr algn="r">
              <a:defRPr sz="1200"/>
            </a:lvl1pPr>
          </a:lstStyle>
          <a:p>
            <a:fld id="{C372E593-7083-4AAB-85A4-F490BF6CDD84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513911"/>
            <a:ext cx="4036007" cy="344090"/>
          </a:xfrm>
          <a:prstGeom prst="rect">
            <a:avLst/>
          </a:prstGeom>
        </p:spPr>
        <p:txBody>
          <a:bodyPr vert="horz" lIns="93172" tIns="46587" rIns="93172" bIns="4658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75701" y="6513911"/>
            <a:ext cx="4036007" cy="344090"/>
          </a:xfrm>
          <a:prstGeom prst="rect">
            <a:avLst/>
          </a:prstGeom>
        </p:spPr>
        <p:txBody>
          <a:bodyPr vert="horz" lIns="93172" tIns="46587" rIns="93172" bIns="46587" rtlCol="0" anchor="b"/>
          <a:lstStyle>
            <a:lvl1pPr algn="r">
              <a:defRPr sz="1200"/>
            </a:lvl1pPr>
          </a:lstStyle>
          <a:p>
            <a:fld id="{A3623521-CC12-4A3A-9DE0-C9CDA3277B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9503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036007" cy="342900"/>
          </a:xfrm>
          <a:prstGeom prst="rect">
            <a:avLst/>
          </a:prstGeom>
        </p:spPr>
        <p:txBody>
          <a:bodyPr vert="horz" lIns="93172" tIns="46587" rIns="93172" bIns="4658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75701" y="0"/>
            <a:ext cx="4036007" cy="342900"/>
          </a:xfrm>
          <a:prstGeom prst="rect">
            <a:avLst/>
          </a:prstGeom>
        </p:spPr>
        <p:txBody>
          <a:bodyPr vert="horz" lIns="93172" tIns="46587" rIns="93172" bIns="46587" rtlCol="0"/>
          <a:lstStyle>
            <a:lvl1pPr algn="r">
              <a:defRPr sz="1200"/>
            </a:lvl1pPr>
          </a:lstStyle>
          <a:p>
            <a:fld id="{46F4C7AD-95FF-4AA4-BD4F-970A38A324F3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70138" y="514350"/>
            <a:ext cx="4573587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2" tIns="46587" rIns="93172" bIns="4658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1387" y="3257552"/>
            <a:ext cx="7451090" cy="3086099"/>
          </a:xfrm>
          <a:prstGeom prst="rect">
            <a:avLst/>
          </a:prstGeom>
        </p:spPr>
        <p:txBody>
          <a:bodyPr vert="horz" lIns="93172" tIns="46587" rIns="93172" bIns="46587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513911"/>
            <a:ext cx="4036007" cy="342900"/>
          </a:xfrm>
          <a:prstGeom prst="rect">
            <a:avLst/>
          </a:prstGeom>
        </p:spPr>
        <p:txBody>
          <a:bodyPr vert="horz" lIns="93172" tIns="46587" rIns="93172" bIns="4658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75701" y="6513911"/>
            <a:ext cx="4036007" cy="342900"/>
          </a:xfrm>
          <a:prstGeom prst="rect">
            <a:avLst/>
          </a:prstGeom>
        </p:spPr>
        <p:txBody>
          <a:bodyPr vert="horz" lIns="93172" tIns="46587" rIns="93172" bIns="46587" rtlCol="0" anchor="b"/>
          <a:lstStyle>
            <a:lvl1pPr algn="r">
              <a:defRPr sz="1200"/>
            </a:lvl1pPr>
          </a:lstStyle>
          <a:p>
            <a:fld id="{72310682-440A-4D6D-85A9-304318F0FC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910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310682-440A-4D6D-85A9-304318F0FC9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6402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310682-440A-4D6D-85A9-304318F0FC90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1980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370138" y="514350"/>
            <a:ext cx="4573587" cy="25717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1494" indent="-289036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6145" indent="-231229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8602" indent="-231229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81060" indent="-231229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43518" indent="-23122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5976" indent="-23122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68434" indent="-23122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30891" indent="-23122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E1F2620-5332-4E4A-A364-0221E86A9AC3}" type="slidenum">
              <a:rPr lang="en-US" sz="1300"/>
              <a:pPr>
                <a:spcBef>
                  <a:spcPct val="0"/>
                </a:spcBef>
              </a:pPr>
              <a:t>13</a:t>
            </a:fld>
            <a:endParaRPr lang="en-US" sz="1300"/>
          </a:p>
        </p:txBody>
      </p:sp>
    </p:spTree>
    <p:extLst>
      <p:ext uri="{BB962C8B-B14F-4D97-AF65-F5344CB8AC3E}">
        <p14:creationId xmlns:p14="http://schemas.microsoft.com/office/powerpoint/2010/main" val="27859148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70138" y="514350"/>
            <a:ext cx="4573587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310682-440A-4D6D-85A9-304318F0FC90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5819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70138" y="514350"/>
            <a:ext cx="4573587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310682-440A-4D6D-85A9-304318F0FC90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5819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70138" y="514350"/>
            <a:ext cx="4573587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310682-440A-4D6D-85A9-304318F0FC90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3972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441575" y="508000"/>
            <a:ext cx="4510088" cy="25368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310682-440A-4D6D-85A9-304318F0FC90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5746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802BB0-1F1E-47FC-A1E2-3A5CBE2E02C1}" type="slidenum">
              <a:rPr lang="en-US" smtClean="0">
                <a:solidFill>
                  <a:prstClr val="black"/>
                </a:solidFill>
              </a:rPr>
              <a:pPr/>
              <a:t>38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8171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70138" y="514350"/>
            <a:ext cx="4573587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7F9DC8-FA1A-4DAF-8E25-D5C862AE00E4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120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50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57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57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981200"/>
            <a:ext cx="10972800" cy="3886200"/>
          </a:xfrm>
        </p:spPr>
        <p:txBody>
          <a:bodyPr rtlCol="0">
            <a:normAutofit/>
          </a:bodyPr>
          <a:lstStyle/>
          <a:p>
            <a:pPr lvl="0"/>
            <a:endParaRPr lang="en-US" noProof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CB9620-9F4C-4213-85B4-5B3E649D2D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951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2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8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8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7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7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7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mailto:fdcsumsergunj@gmail.com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56.gi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7619999" y="4898568"/>
            <a:ext cx="4136567" cy="1524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e-NP" sz="2400" b="1" dirty="0" smtClean="0">
                <a:cs typeface="Kalimati" pitchFamily="2"/>
              </a:rPr>
              <a:t>प्रस्तोता :</a:t>
            </a:r>
          </a:p>
          <a:p>
            <a:pPr algn="ctr">
              <a:lnSpc>
                <a:spcPct val="150000"/>
              </a:lnSpc>
            </a:pPr>
            <a:r>
              <a:rPr lang="ne-NP" sz="2000" b="1" dirty="0" smtClean="0">
                <a:cs typeface="Kalimati" pitchFamily="2"/>
              </a:rPr>
              <a:t>रिम बहादुर थापा </a:t>
            </a:r>
          </a:p>
          <a:p>
            <a:pPr algn="ctr">
              <a:lnSpc>
                <a:spcPct val="150000"/>
              </a:lnSpc>
            </a:pPr>
            <a:r>
              <a:rPr lang="ne-NP" sz="2000" dirty="0" smtClean="0">
                <a:cs typeface="Kalimati" pitchFamily="2"/>
              </a:rPr>
              <a:t>वरिष्ठ मत्स्य विकास अधिकृत</a:t>
            </a:r>
            <a:endParaRPr lang="en-US" sz="2000" dirty="0">
              <a:cs typeface="Kalimati" pitchFamily="2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36108" y="145144"/>
            <a:ext cx="11334978" cy="2380342"/>
          </a:xfrm>
          <a:prstGeom prst="rect">
            <a:avLst/>
          </a:prstGeom>
          <a:ln w="76200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ne-NP" b="1" dirty="0" smtClean="0">
              <a:solidFill>
                <a:srgbClr val="000000"/>
              </a:solidFill>
              <a:latin typeface="Times New Roman" pitchFamily="18" charset="0"/>
              <a:cs typeface="Kalimati" pitchFamily="2"/>
            </a:endParaRPr>
          </a:p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ne-NP" b="1" dirty="0" smtClean="0">
                <a:solidFill>
                  <a:srgbClr val="000000"/>
                </a:solidFill>
                <a:latin typeface="Times New Roman" pitchFamily="18" charset="0"/>
                <a:cs typeface="Kalimati" pitchFamily="2"/>
              </a:rPr>
              <a:t>लुम्बिनी </a:t>
            </a:r>
            <a:r>
              <a:rPr lang="ne-NP" b="1" dirty="0">
                <a:solidFill>
                  <a:srgbClr val="000000"/>
                </a:solidFill>
                <a:latin typeface="Times New Roman" pitchFamily="18" charset="0"/>
                <a:cs typeface="Kalimati" pitchFamily="2"/>
              </a:rPr>
              <a:t>प्रदेश सरकार</a:t>
            </a:r>
            <a:endParaRPr lang="ne-NP" sz="2000" b="1" dirty="0">
              <a:solidFill>
                <a:srgbClr val="000000"/>
              </a:solidFill>
              <a:latin typeface="Times New Roman" pitchFamily="18" charset="0"/>
              <a:cs typeface="Kalimati" pitchFamily="2"/>
            </a:endParaRPr>
          </a:p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ne-NP" sz="2000" b="1" dirty="0" smtClean="0">
                <a:solidFill>
                  <a:schemeClr val="tx1"/>
                </a:solidFill>
                <a:latin typeface="Times New Roman" pitchFamily="18" charset="0"/>
                <a:cs typeface="Kalimati" pitchFamily="2"/>
              </a:rPr>
              <a:t>कृषि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Kalimati" pitchFamily="2"/>
              </a:rPr>
              <a:t>, </a:t>
            </a:r>
            <a:r>
              <a:rPr lang="ne-NP" sz="2000" b="1" dirty="0" smtClean="0">
                <a:solidFill>
                  <a:schemeClr val="tx1"/>
                </a:solidFill>
                <a:latin typeface="Times New Roman" pitchFamily="18" charset="0"/>
                <a:cs typeface="Kalimati" pitchFamily="2"/>
              </a:rPr>
              <a:t>भूमि </a:t>
            </a:r>
            <a:r>
              <a:rPr lang="ne-NP" sz="2000" b="1" dirty="0">
                <a:solidFill>
                  <a:schemeClr val="tx1"/>
                </a:solidFill>
                <a:latin typeface="Times New Roman" pitchFamily="18" charset="0"/>
                <a:cs typeface="Kalimati" pitchFamily="2"/>
              </a:rPr>
              <a:t>व्यवस्था </a:t>
            </a:r>
            <a:r>
              <a:rPr lang="ne-NP" sz="2000" b="1" dirty="0" smtClean="0">
                <a:solidFill>
                  <a:schemeClr val="tx1"/>
                </a:solidFill>
                <a:latin typeface="Times New Roman" pitchFamily="18" charset="0"/>
                <a:cs typeface="Kalimati" pitchFamily="2"/>
              </a:rPr>
              <a:t>तथा सहकारी मन्त्रालय</a:t>
            </a:r>
            <a:endParaRPr lang="en-US" sz="2000" b="1" dirty="0">
              <a:solidFill>
                <a:schemeClr val="tx1"/>
              </a:solidFill>
              <a:latin typeface="Times New Roman" pitchFamily="18" charset="0"/>
              <a:cs typeface="Kalimati" pitchFamily="2"/>
            </a:endParaRPr>
          </a:p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ne-NP" sz="2000" b="1" dirty="0">
                <a:solidFill>
                  <a:schemeClr val="tx1"/>
                </a:solidFill>
                <a:latin typeface="Times New Roman" pitchFamily="18" charset="0"/>
                <a:cs typeface="Kalimati" pitchFamily="2"/>
              </a:rPr>
              <a:t>पशुपन्छी तथा मत्स्य विकास </a:t>
            </a:r>
            <a:r>
              <a:rPr lang="ne-NP" sz="2000" b="1" dirty="0" smtClean="0">
                <a:solidFill>
                  <a:schemeClr val="tx1"/>
                </a:solidFill>
                <a:latin typeface="Times New Roman" pitchFamily="18" charset="0"/>
                <a:cs typeface="Kalimati" pitchFamily="2"/>
              </a:rPr>
              <a:t>निर्देशनालय</a:t>
            </a:r>
          </a:p>
          <a:p>
            <a:pPr algn="ctr">
              <a:defRPr/>
            </a:pPr>
            <a:r>
              <a:rPr lang="ne-NP" sz="3200" b="1" dirty="0" smtClean="0">
                <a:cs typeface="Kalimati" panose="00000400000000000000" pitchFamily="2"/>
              </a:rPr>
              <a:t>मत्स्य विकास केन्द्र</a:t>
            </a:r>
            <a:endParaRPr lang="en-US" sz="3200" b="1" dirty="0" smtClean="0">
              <a:cs typeface="Kalimati" panose="00000400000000000000" pitchFamily="2"/>
            </a:endParaRPr>
          </a:p>
          <a:p>
            <a:pPr algn="ctr">
              <a:defRPr/>
            </a:pPr>
            <a:r>
              <a:rPr lang="ne-NP" sz="2000" b="1" dirty="0" smtClean="0">
                <a:cs typeface="Kalimati" panose="00000400000000000000" pitchFamily="2"/>
              </a:rPr>
              <a:t>महादेवपुरी, बाँके</a:t>
            </a:r>
            <a:endParaRPr lang="en-US" sz="900" b="1" dirty="0" smtClean="0">
              <a:cs typeface="Kalimati" panose="00000400000000000000" pitchFamily="2"/>
            </a:endParaRPr>
          </a:p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ne-NP" sz="2000" b="1" dirty="0">
              <a:solidFill>
                <a:srgbClr val="FF0000"/>
              </a:solidFill>
              <a:latin typeface="Times New Roman" pitchFamily="18" charset="0"/>
              <a:cs typeface="Kalimati" pitchFamily="2"/>
            </a:endParaRPr>
          </a:p>
        </p:txBody>
      </p:sp>
      <p:pic>
        <p:nvPicPr>
          <p:cNvPr id="14" name="Picture 11" descr="C:\Users\Dell\Desktop\MIS\GoN 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058" y="667662"/>
            <a:ext cx="1234999" cy="1219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2" descr="waving nepal flag gifà¤à¥ à¤²à¤¾à¤à¤¿ à¤¤à¤¸à¥à¤¬à¤¿à¤° à¤ªà¤°à¤¿à¤£à¤¾à¤®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2462" y="537615"/>
            <a:ext cx="1190054" cy="1378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 descr="C:\Users\Shrawn\Desktop\local fish 077.78\Rapti\IMG20210424095843.jpg"/>
          <p:cNvPicPr/>
          <p:nvPr/>
        </p:nvPicPr>
        <p:blipFill>
          <a:blip r:embed="rId5" cstate="print"/>
          <a:srcRect b="9967"/>
          <a:stretch>
            <a:fillRect/>
          </a:stretch>
        </p:blipFill>
        <p:spPr bwMode="auto">
          <a:xfrm>
            <a:off x="493479" y="2735952"/>
            <a:ext cx="3599543" cy="196667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8" name="Picture 2" descr="C:\Users\CIT\Desktop\photo for third trismster\WhatsApp Image 2025-04-24 at 11.30.46 PM (8)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85377" y="4222519"/>
            <a:ext cx="3518669" cy="235970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Picture 18" descr="C:\Users\Shrawn\Desktop\fdc banke photo 77.78\IMG_20200226_134032.jpg"/>
          <p:cNvPicPr/>
          <p:nvPr/>
        </p:nvPicPr>
        <p:blipFill>
          <a:blip r:embed="rId7" cstate="print"/>
          <a:srcRect l="21053"/>
          <a:stretch>
            <a:fillRect/>
          </a:stretch>
        </p:blipFill>
        <p:spPr bwMode="auto">
          <a:xfrm>
            <a:off x="449942" y="4842696"/>
            <a:ext cx="3048000" cy="178308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4267200" y="2748916"/>
            <a:ext cx="750388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 wrap="square" anchor="ctr">
            <a:spAutoFit/>
          </a:bodyPr>
          <a:lstStyle/>
          <a:p>
            <a:pPr algn="ctr"/>
            <a:r>
              <a:rPr lang="ne-NP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Kalimati" pitchFamily="2"/>
              </a:rPr>
              <a:t>चौथो </a:t>
            </a:r>
            <a:r>
              <a:rPr lang="ne-NP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Kalimati" pitchFamily="2"/>
              </a:rPr>
              <a:t>त्रैमासिक </a:t>
            </a:r>
            <a:r>
              <a:rPr lang="ne-NP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Kalimati" pitchFamily="2"/>
              </a:rPr>
              <a:t>तथा वार्षिक प्रगति </a:t>
            </a:r>
            <a:r>
              <a:rPr lang="ne-NP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Kalimati" pitchFamily="2"/>
              </a:rPr>
              <a:t>समिक्षा गोष्ठी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itchFamily="34" charset="0"/>
              <a:cs typeface="Kalimati" pitchFamily="2"/>
            </a:endParaRPr>
          </a:p>
          <a:p>
            <a:pPr algn="ctr">
              <a:lnSpc>
                <a:spcPct val="150000"/>
              </a:lnSpc>
            </a:pPr>
            <a:r>
              <a:rPr lang="ne-NP" sz="2400" b="1" dirty="0" smtClean="0">
                <a:ea typeface="Calibri" pitchFamily="34" charset="0"/>
                <a:cs typeface="Kalimati" pitchFamily="2"/>
              </a:rPr>
              <a:t>आ</a:t>
            </a:r>
            <a:r>
              <a:rPr lang="en-US" sz="2400" b="1" dirty="0" smtClean="0">
                <a:ea typeface="Calibri" pitchFamily="34" charset="0"/>
                <a:cs typeface="Kalimati" pitchFamily="2"/>
              </a:rPr>
              <a:t>.</a:t>
            </a:r>
            <a:r>
              <a:rPr lang="ne-NP" sz="2400" b="1" dirty="0">
                <a:ea typeface="Calibri" pitchFamily="34" charset="0"/>
                <a:cs typeface="Kalimati" pitchFamily="2"/>
              </a:rPr>
              <a:t>व</a:t>
            </a:r>
            <a:r>
              <a:rPr lang="en-US" sz="2400" b="1" dirty="0" smtClean="0">
                <a:ea typeface="Calibri" pitchFamily="34" charset="0"/>
                <a:cs typeface="Kalimati" pitchFamily="2"/>
              </a:rPr>
              <a:t>. </a:t>
            </a:r>
            <a:r>
              <a:rPr lang="ne-NP" sz="2400" b="1" dirty="0" smtClean="0">
                <a:ea typeface="Calibri" pitchFamily="34" charset="0"/>
                <a:cs typeface="Kalimati" pitchFamily="2"/>
              </a:rPr>
              <a:t>२०८२/</a:t>
            </a:r>
            <a:r>
              <a:rPr lang="en-US" sz="2400" b="1" i="1" dirty="0" smtClean="0">
                <a:ea typeface="Calibri" pitchFamily="34" charset="0"/>
                <a:cs typeface="Kalimati" pitchFamily="2"/>
              </a:rPr>
              <a:t> </a:t>
            </a:r>
            <a:r>
              <a:rPr lang="ne-NP" sz="2400" b="1" dirty="0" smtClean="0">
                <a:ea typeface="Calibri" pitchFamily="34" charset="0"/>
                <a:cs typeface="Kalimati" pitchFamily="2"/>
              </a:rPr>
              <a:t>०८३</a:t>
            </a:r>
            <a:endParaRPr lang="ne-NP" sz="3600" b="1" dirty="0" smtClean="0">
              <a:ea typeface="Calibri" pitchFamily="34" charset="0"/>
              <a:cs typeface="Kalimati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287327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797871"/>
              </p:ext>
            </p:extLst>
          </p:nvPr>
        </p:nvGraphicFramePr>
        <p:xfrm>
          <a:off x="228603" y="914400"/>
          <a:ext cx="11658600" cy="54283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397"/>
                <a:gridCol w="2286000"/>
                <a:gridCol w="1066800"/>
                <a:gridCol w="1447800"/>
                <a:gridCol w="1219200"/>
                <a:gridCol w="990600"/>
                <a:gridCol w="685800"/>
                <a:gridCol w="1524003"/>
              </a:tblGrid>
              <a:tr h="47890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000" kern="12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पद </a:t>
                      </a:r>
                      <a:endParaRPr lang="en-US" sz="20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Kalimati" pitchFamily="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000" kern="12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श्रेणी /तह</a:t>
                      </a:r>
                      <a:endParaRPr lang="en-US" sz="20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Kalimati" pitchFamily="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000" kern="12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सेवा </a:t>
                      </a:r>
                      <a:endParaRPr lang="en-US" sz="20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Kalimati" pitchFamily="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000" kern="12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समूह </a:t>
                      </a:r>
                      <a:endParaRPr lang="en-US" sz="20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Kalimati" pitchFamily="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000" kern="12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दरबन्दी </a:t>
                      </a:r>
                      <a:endParaRPr lang="en-US" sz="20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Kalimati" pitchFamily="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000" kern="12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पदपूर्ति </a:t>
                      </a:r>
                      <a:endParaRPr lang="en-US" sz="20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Kalimati" pitchFamily="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रिक्त</a:t>
                      </a:r>
                      <a:endParaRPr lang="en-US" sz="20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000" kern="12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कैफियत </a:t>
                      </a:r>
                      <a:endParaRPr lang="en-US" sz="20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Kalimati" pitchFamily="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11691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वरिष्ठ मत्स्य विकास अधिकृत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रा.प.द्वितिय नवौ/दशौ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कृषि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मत्स्य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१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3264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मत्स्य विकास अधिकृत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रा.प.तृतिय सातौँ/आठौं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कृषि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मत्स्य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1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1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प्राविधिक सहायक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रा.प.अनं./ पाचौ/छैठौँ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कृषि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मत्स्य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२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०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4197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नायव प्राविधिक सहायक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रा.प.अनं./ चौथो/पाचौ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कृषि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मत्स्य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4197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सह-लेखापालन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 रा.प.अनं./चौथो/पाचौँ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सामान्य प्रशासन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लेखा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१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  <a:cs typeface="Kalimati" pitchFamily="2"/>
                        </a:rPr>
                        <a:t>को.नि.का</a:t>
                      </a:r>
                      <a:r>
                        <a:rPr lang="ne-NP" sz="16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  <a:cs typeface="Kalimati" pitchFamily="2"/>
                        </a:rPr>
                        <a:t> बाट लेखा खटाएको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Kalimati" panose="00000400000000000000" pitchFamily="2"/>
                        <a:cs typeface="Kalimati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5940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खरिदार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रा.प.अनं.द्धि/चौथो/पाचौँ 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प्रशासन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सामान्य प्रशासन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१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34154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हलुका सवारी चालक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श्रेणी विहिन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इन्जिनियरिङ्ग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मेकानिकल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०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itchFamily="2"/>
                        </a:rPr>
                        <a:t>करार सेवा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56592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कार्यालय सहयोगी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श्रेणी विहिन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प्रशासन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सामान्य प्रशासन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२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itchFamily="2"/>
                        </a:rPr>
                        <a:t>करार सेवा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36301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जम्मा </a:t>
                      </a:r>
                      <a:endParaRPr lang="ne-NP" sz="1600" b="1" i="0" u="none" strike="noStrike" dirty="0">
                        <a:solidFill>
                          <a:srgbClr val="00000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ne-NP" sz="1600" b="1" i="0" u="none" strike="noStrike" dirty="0">
                        <a:solidFill>
                          <a:srgbClr val="00000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ne-NP" sz="1600" b="1" i="0" u="none" strike="noStrike" dirty="0">
                        <a:solidFill>
                          <a:srgbClr val="00000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ne-NP" sz="1600" b="1" i="0" u="none" strike="noStrike" dirty="0">
                        <a:solidFill>
                          <a:srgbClr val="00000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11</a:t>
                      </a:r>
                      <a:endParaRPr lang="ne-NP" sz="1600" b="1" i="0" u="none" strike="noStrike" dirty="0">
                        <a:solidFill>
                          <a:srgbClr val="00000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४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७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228600" y="152400"/>
            <a:ext cx="11658600" cy="68580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e-NP" sz="32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Kalimati" pitchFamily="2"/>
                <a:cs typeface="Kalimati" pitchFamily="2"/>
              </a:rPr>
              <a:t>जनशक्ति विवरण </a:t>
            </a:r>
          </a:p>
        </p:txBody>
      </p:sp>
    </p:spTree>
    <p:extLst>
      <p:ext uri="{BB962C8B-B14F-4D97-AF65-F5344CB8AC3E}">
        <p14:creationId xmlns:p14="http://schemas.microsoft.com/office/powerpoint/2010/main" val="3032801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685800" y="381001"/>
            <a:ext cx="10744200" cy="838200"/>
          </a:xfrm>
          <a:prstGeom prst="roundRect">
            <a:avLst/>
          </a:prstGeom>
          <a:solidFill>
            <a:srgbClr val="FFC000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3200" b="1" dirty="0" smtClean="0">
                <a:solidFill>
                  <a:srgbClr val="FFFF00"/>
                </a:solidFill>
                <a:latin typeface="Preeti" pitchFamily="2" charset="0"/>
                <a:ea typeface="Calibri" pitchFamily="34" charset="0"/>
                <a:cs typeface="Kalimati" pitchFamily="2"/>
              </a:rPr>
              <a:t>              </a:t>
            </a:r>
            <a:r>
              <a:rPr lang="ne-NP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eeti" pitchFamily="2" charset="0"/>
                <a:ea typeface="Calibri" pitchFamily="34" charset="0"/>
                <a:cs typeface="Kalimati" pitchFamily="2"/>
              </a:rPr>
              <a:t>१</a:t>
            </a: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Kalimati" pitchFamily="2"/>
              </a:rPr>
              <a:t>. </a:t>
            </a:r>
            <a:r>
              <a:rPr lang="ne-NP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Kalimati" pitchFamily="2"/>
              </a:rPr>
              <a:t>चौथो त्रैमासिक </a:t>
            </a:r>
            <a:r>
              <a:rPr lang="ne-NP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प्रगति सारांश</a:t>
            </a: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                        </a:t>
            </a:r>
            <a:r>
              <a:rPr lang="ne-NP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itchFamily="2"/>
              </a:rPr>
              <a:t>रकम </a:t>
            </a:r>
            <a:r>
              <a:rPr lang="ne-NP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itchFamily="2"/>
              </a:rPr>
              <a:t>रू. </a:t>
            </a:r>
            <a:r>
              <a:rPr lang="ne-NP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itchFamily="2"/>
              </a:rPr>
              <a:t>लाखमा</a:t>
            </a:r>
            <a:endParaRPr lang="en-US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itchFamily="2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7409005"/>
              </p:ext>
            </p:extLst>
          </p:nvPr>
        </p:nvGraphicFramePr>
        <p:xfrm>
          <a:off x="685799" y="1227907"/>
          <a:ext cx="10744200" cy="4563293"/>
        </p:xfrm>
        <a:graphic>
          <a:graphicData uri="http://schemas.openxmlformats.org/drawingml/2006/table">
            <a:tbl>
              <a:tblPr firstRow="1" firstCol="1" bandRow="1"/>
              <a:tblGrid>
                <a:gridCol w="15495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591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7775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827316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ne-NP" sz="2800" b="1" i="0" u="none" strike="noStrike" dirty="0">
                          <a:solidFill>
                            <a:srgbClr val="002060"/>
                          </a:solidFill>
                          <a:effectLst/>
                          <a:latin typeface="Kalimati"/>
                          <a:cs typeface="Kalimati" pitchFamily="2"/>
                        </a:rPr>
                        <a:t>विवरण</a:t>
                      </a:r>
                      <a:r>
                        <a:rPr lang="ne-NP" sz="28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/>
                          <a:cs typeface="Kalimati" pitchFamily="2"/>
                        </a:rPr>
                        <a:t> </a:t>
                      </a:r>
                      <a:endParaRPr lang="ne-NP" sz="2800" b="1" i="0" u="none" strike="noStrike" dirty="0">
                        <a:solidFill>
                          <a:srgbClr val="00206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ne-NP" sz="2800" b="1" i="0" u="none" strike="noStrike" dirty="0">
                          <a:solidFill>
                            <a:srgbClr val="002060"/>
                          </a:solidFill>
                          <a:effectLst/>
                          <a:latin typeface="Kalimati"/>
                          <a:cs typeface="Kalimati" pitchFamily="2"/>
                        </a:rPr>
                        <a:t>वार्षिक वजेट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ne-NP" sz="28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/>
                          <a:cs typeface="Kalimati" pitchFamily="2"/>
                        </a:rPr>
                        <a:t>चौथो </a:t>
                      </a:r>
                      <a:r>
                        <a:rPr lang="ne-NP" sz="2800" b="1" i="0" u="none" strike="noStrike" dirty="0">
                          <a:solidFill>
                            <a:srgbClr val="002060"/>
                          </a:solidFill>
                          <a:effectLst/>
                          <a:latin typeface="Kalimati"/>
                          <a:cs typeface="Kalimati" pitchFamily="2"/>
                        </a:rPr>
                        <a:t>त्रैमासिक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ne-NP" sz="28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/>
                          <a:cs typeface="Kalimati" pitchFamily="2"/>
                        </a:rPr>
                        <a:t>चौथो </a:t>
                      </a:r>
                      <a:r>
                        <a:rPr lang="ne-NP" sz="2800" b="1" i="0" u="none" strike="noStrike" dirty="0">
                          <a:solidFill>
                            <a:srgbClr val="002060"/>
                          </a:solidFill>
                          <a:effectLst/>
                          <a:latin typeface="Kalimati"/>
                          <a:cs typeface="Kalimati" pitchFamily="2"/>
                        </a:rPr>
                        <a:t>त्रैमासिक प्रगति 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2513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2800" b="1" i="0" u="none" strike="noStrike" dirty="0">
                          <a:solidFill>
                            <a:srgbClr val="002060"/>
                          </a:solidFill>
                          <a:effectLst/>
                          <a:latin typeface="Kalimati"/>
                          <a:cs typeface="Kalimati" pitchFamily="2"/>
                        </a:rPr>
                        <a:t>वजेट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2800" b="1" i="0" u="none" strike="noStrike">
                          <a:solidFill>
                            <a:srgbClr val="002060"/>
                          </a:solidFill>
                          <a:effectLst/>
                          <a:latin typeface="Kalimati"/>
                          <a:cs typeface="Kalimati" pitchFamily="2"/>
                        </a:rPr>
                        <a:t>खर्च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2800" b="1" i="0" u="none" strike="noStrike">
                          <a:solidFill>
                            <a:srgbClr val="002060"/>
                          </a:solidFill>
                          <a:effectLst/>
                          <a:latin typeface="Kalimati"/>
                          <a:cs typeface="Kalimati" pitchFamily="2"/>
                        </a:rPr>
                        <a:t>भारित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2800" b="1" i="0" u="none" strike="noStrike">
                          <a:solidFill>
                            <a:srgbClr val="002060"/>
                          </a:solidFill>
                          <a:effectLst/>
                          <a:latin typeface="Kalimati"/>
                          <a:cs typeface="Kalimati" pitchFamily="2"/>
                        </a:rPr>
                        <a:t>वित्तिय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2777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28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चालू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149.48          </a:t>
                      </a:r>
                      <a:endParaRPr lang="ne-NP" sz="28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35.34</a:t>
                      </a:r>
                      <a:endParaRPr lang="ne-NP" sz="28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27.722</a:t>
                      </a:r>
                      <a:endParaRPr lang="ne-NP" sz="28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Kalimati"/>
                          <a:ea typeface="+mn-ea"/>
                          <a:cs typeface="Kalimati" pitchFamily="2"/>
                        </a:rPr>
                        <a:t>96.4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78.44</a:t>
                      </a:r>
                      <a:endParaRPr lang="ne-NP" sz="28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25284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28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पूँजीगत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78</a:t>
                      </a:r>
                      <a:endParaRPr lang="ne-NP" sz="28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0</a:t>
                      </a:r>
                      <a:endParaRPr lang="ne-NP" sz="28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0</a:t>
                      </a:r>
                      <a:endParaRPr lang="ne-NP" sz="28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2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Kalimati"/>
                          <a:cs typeface="Kalimati" pitchFamily="2"/>
                        </a:rPr>
                        <a:t>0</a:t>
                      </a:r>
                      <a:endParaRPr lang="ne-NP" sz="2800" b="0" i="0" u="none" strike="noStrike" dirty="0">
                        <a:solidFill>
                          <a:schemeClr val="tx1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2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Kalimati"/>
                          <a:cs typeface="Kalimati" pitchFamily="2"/>
                        </a:rPr>
                        <a:t>0</a:t>
                      </a:r>
                      <a:endParaRPr lang="ne-NP" sz="2800" b="0" i="0" u="none" strike="noStrike" dirty="0">
                        <a:solidFill>
                          <a:schemeClr val="tx1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92777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2800" b="1" i="0" u="none" strike="noStrike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Kalimati"/>
                          <a:cs typeface="Kalimati" pitchFamily="2"/>
                        </a:rPr>
                        <a:t>जम्मा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2800" b="1" i="0" u="none" strike="noStrike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imati"/>
                          <a:cs typeface="Kalimati" pitchFamily="2"/>
                        </a:rPr>
                        <a:t>227.48</a:t>
                      </a:r>
                      <a:endParaRPr lang="ne-NP" sz="2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Kalimati"/>
                        <a:cs typeface="Kalimati" pitchFamily="2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2800" b="1" i="0" u="none" strike="noStrike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imati"/>
                          <a:cs typeface="Kalimati" pitchFamily="2"/>
                        </a:rPr>
                        <a:t>35.34</a:t>
                      </a:r>
                      <a:endParaRPr lang="ne-NP" sz="2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Kalimati"/>
                        <a:cs typeface="Kalimati" pitchFamily="2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2800" b="1" i="0" u="none" strike="noStrike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imati"/>
                          <a:cs typeface="Kalimati" pitchFamily="2"/>
                        </a:rPr>
                        <a:t>27.722</a:t>
                      </a:r>
                      <a:endParaRPr lang="ne-NP" sz="2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Kalimati"/>
                        <a:cs typeface="Kalimati" pitchFamily="2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Kalimati"/>
                          <a:ea typeface="+mn-ea"/>
                          <a:cs typeface="Kalimati" pitchFamily="2"/>
                        </a:rPr>
                        <a:t>96.4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2800" b="1" i="0" u="none" strike="noStrike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imati"/>
                          <a:cs typeface="Kalimati" pitchFamily="2"/>
                        </a:rPr>
                        <a:t>78.44</a:t>
                      </a:r>
                      <a:endParaRPr lang="ne-NP" sz="2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Kalimati"/>
                        <a:cs typeface="Kalimati" pitchFamily="2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2035630" y="5965371"/>
            <a:ext cx="7511142" cy="473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88098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5800" y="238780"/>
            <a:ext cx="10896600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just"/>
            <a:r>
              <a:rPr lang="ne-NP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३</a:t>
            </a:r>
            <a:r>
              <a:rPr lang="ne-NP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. व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.</a:t>
            </a:r>
            <a:r>
              <a:rPr lang="ne-NP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उ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.</a:t>
            </a:r>
            <a:r>
              <a:rPr lang="ne-NP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शि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.</a:t>
            </a:r>
            <a:r>
              <a:rPr lang="ne-NP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अनुसार स्विकृत वजेट तथा खर्च 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 </a:t>
            </a:r>
            <a:r>
              <a:rPr lang="ne-NP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(चौथो त्रैमासिक)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          </a:t>
            </a:r>
            <a:r>
              <a:rPr lang="ne-NP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वजेट </a:t>
            </a:r>
            <a:r>
              <a:rPr lang="ne-NP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रु</a:t>
            </a:r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.</a:t>
            </a:r>
            <a:r>
              <a:rPr lang="ne-NP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लाखमा</a:t>
            </a:r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7672167"/>
              </p:ext>
            </p:extLst>
          </p:nvPr>
        </p:nvGraphicFramePr>
        <p:xfrm>
          <a:off x="685799" y="835557"/>
          <a:ext cx="10896601" cy="5717643"/>
        </p:xfrm>
        <a:graphic>
          <a:graphicData uri="http://schemas.openxmlformats.org/drawingml/2006/table">
            <a:tbl>
              <a:tblPr/>
              <a:tblGrid>
                <a:gridCol w="6858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796256"/>
                <a:gridCol w="13314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4932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591874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ne-NP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क्र.सं.</a:t>
                      </a: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ne-NP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व</a:t>
                      </a:r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.</a:t>
                      </a:r>
                      <a:r>
                        <a:rPr lang="ne-NP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उ</a:t>
                      </a:r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.</a:t>
                      </a:r>
                      <a:r>
                        <a:rPr lang="ne-NP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शि</a:t>
                      </a:r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.</a:t>
                      </a:r>
                      <a:r>
                        <a:rPr lang="ne-NP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नं</a:t>
                      </a:r>
                      <a:r>
                        <a:rPr lang="ne-NP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.</a:t>
                      </a: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ne-NP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आयोजना/कार्यक्रम</a:t>
                      </a: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ne-NP" sz="1800" b="1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वार्षिक वजेट रकम रु.</a:t>
                      </a: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चौथो त्रैमासिक</a:t>
                      </a:r>
                      <a:endParaRPr lang="ne-NP" sz="1800" b="1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ne-NP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चौथो</a:t>
                      </a:r>
                      <a:r>
                        <a:rPr lang="ne-NP" sz="18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 </a:t>
                      </a:r>
                      <a:r>
                        <a:rPr lang="ne-NP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त्रैमासिक </a:t>
                      </a:r>
                      <a:r>
                        <a:rPr lang="ne-NP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प्रगति </a:t>
                      </a: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414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1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वजेट</a:t>
                      </a: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1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भारित</a:t>
                      </a: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1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वित्तिय</a:t>
                      </a: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14141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1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क</a:t>
                      </a: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800" b="1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पूँजीगत कार्यक्रम</a:t>
                      </a: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 </a:t>
                      </a: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 </a:t>
                      </a: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 </a:t>
                      </a: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 </a:t>
                      </a: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 </a:t>
                      </a: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91874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१</a:t>
                      </a: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312020134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पशुपन्छी तथा</a:t>
                      </a:r>
                      <a:r>
                        <a:rPr lang="ne-NP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 मत्स्य विकास फार्म/केन्द्र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6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0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0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0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91874">
                <a:tc>
                  <a:txBody>
                    <a:bodyPr/>
                    <a:lstStyle/>
                    <a:p>
                      <a:pPr algn="ctr" rtl="0" fontAlgn="ctr"/>
                      <a:endParaRPr lang="ne-NP" sz="1800" b="0" i="0" u="none" strike="noStrike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31200014</a:t>
                      </a:r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4</a:t>
                      </a:r>
                      <a:endParaRPr lang="en-US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  <a:p>
                      <a:pPr algn="l" rtl="0" fontAlgn="ctr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मत्स्य विकास तथा प्रवर्द्धन</a:t>
                      </a:r>
                      <a:r>
                        <a:rPr lang="ne-NP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 कार्यक्रम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72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0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0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0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874">
                <a:tc>
                  <a:txBody>
                    <a:bodyPr/>
                    <a:lstStyle/>
                    <a:p>
                      <a:pPr algn="ctr" rtl="0" fontAlgn="ctr"/>
                      <a:endParaRPr lang="ne-NP" sz="1800" b="0" i="0" u="none" strike="noStrike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78</a:t>
                      </a:r>
                      <a:endParaRPr lang="ne-NP" sz="1800" b="1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0</a:t>
                      </a:r>
                      <a:endParaRPr lang="ne-NP" sz="1800" b="1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0</a:t>
                      </a:r>
                      <a:endParaRPr lang="ne-NP" sz="1800" b="1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0</a:t>
                      </a:r>
                      <a:endParaRPr lang="ne-NP" sz="1800" b="1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414141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ख</a:t>
                      </a: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ne-NP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चालू खर्च </a:t>
                      </a:r>
                      <a:r>
                        <a:rPr lang="ne-NP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कार्यक्रम</a:t>
                      </a:r>
                      <a:endParaRPr lang="ne-NP" sz="1800" b="1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91874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१</a:t>
                      </a: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312020133</a:t>
                      </a:r>
                      <a:endParaRPr lang="en-US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  <a:p>
                      <a:pPr algn="l" rtl="0" fontAlgn="ctr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पशुपन्छी तथा</a:t>
                      </a:r>
                      <a:r>
                        <a:rPr lang="ne-NP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 मत्स्य विकास फार्म/केन्द्र</a:t>
                      </a:r>
                      <a:endParaRPr lang="ne-NP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  <a:p>
                      <a:pPr algn="l" rtl="0" fontAlgn="ctr"/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114.18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25.34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93.20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Kalimati"/>
                          <a:cs typeface="Kalimati" pitchFamily="2"/>
                        </a:rPr>
                        <a:t>75.26</a:t>
                      </a:r>
                      <a:endParaRPr lang="ne-NP" sz="1800" b="0" i="0" u="none" strike="noStrike" dirty="0">
                        <a:solidFill>
                          <a:schemeClr val="tx1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14141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२</a:t>
                      </a: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31200014</a:t>
                      </a:r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मत्स्य विकास तथा प्रवर्द्धन कार्यक्रम</a:t>
                      </a: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35.30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10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100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86.50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45475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३</a:t>
                      </a: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चालू खर्च कार्यक्रम जम्मा</a:t>
                      </a:r>
                      <a:endParaRPr lang="ne-NP" sz="1800" b="1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149.48</a:t>
                      </a:r>
                      <a:endParaRPr lang="ne-NP" sz="1800" b="1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35.34</a:t>
                      </a:r>
                      <a:endParaRPr lang="ne-NP" sz="1800" b="1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96.40</a:t>
                      </a:r>
                      <a:endParaRPr lang="ne-NP" sz="1800" b="1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Kalimati"/>
                          <a:cs typeface="Kalimati" pitchFamily="2"/>
                        </a:rPr>
                        <a:t>78.44</a:t>
                      </a:r>
                      <a:endParaRPr lang="ne-NP" sz="1800" b="1" i="0" u="none" strike="noStrike" dirty="0">
                        <a:solidFill>
                          <a:schemeClr val="tx1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14141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४</a:t>
                      </a: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कूल जम्मा</a:t>
                      </a:r>
                    </a:p>
                    <a:p>
                      <a:pPr algn="l" rtl="0" fontAlgn="ctr"/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227.48</a:t>
                      </a:r>
                      <a:endParaRPr lang="ne-NP" sz="1800" b="1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35.34</a:t>
                      </a:r>
                      <a:endParaRPr lang="ne-NP" sz="1800" b="1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96.40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Kalimati"/>
                          <a:cs typeface="Kalimati" pitchFamily="2"/>
                        </a:rPr>
                        <a:t>78.44</a:t>
                      </a:r>
                      <a:endParaRPr lang="ne-NP" sz="1800" b="1" i="0" u="none" strike="noStrike" dirty="0">
                        <a:solidFill>
                          <a:schemeClr val="tx1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7594" marR="7594" marT="75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959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7" name="Title 1"/>
          <p:cNvSpPr>
            <a:spLocks noGrp="1"/>
          </p:cNvSpPr>
          <p:nvPr>
            <p:ph type="title" idx="4294967295"/>
          </p:nvPr>
        </p:nvSpPr>
        <p:spPr>
          <a:xfrm>
            <a:off x="457199" y="590491"/>
            <a:ext cx="11302622" cy="954107"/>
          </a:xfr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>
            <a:spAutoFit/>
          </a:bodyPr>
          <a:lstStyle/>
          <a:p>
            <a:r>
              <a:rPr lang="ne-NP" sz="2800" dirty="0" smtClean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imati "/>
                <a:ea typeface="+mn-ea"/>
                <a:cs typeface="Kalimati" pitchFamily="2"/>
              </a:rPr>
              <a:t>आ.व.</a:t>
            </a:r>
            <a:r>
              <a:rPr lang="en-US" sz="2800" dirty="0" smtClean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imati "/>
                <a:ea typeface="+mn-ea"/>
                <a:cs typeface="Kalimati" pitchFamily="2"/>
              </a:rPr>
              <a:t> </a:t>
            </a:r>
            <a:r>
              <a:rPr lang="ne-NP" sz="2800" dirty="0" smtClean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imati "/>
                <a:ea typeface="+mn-ea"/>
                <a:cs typeface="Kalimati" pitchFamily="2"/>
              </a:rPr>
              <a:t>२०८२/८३ </a:t>
            </a:r>
            <a:r>
              <a:rPr lang="ne-NP" sz="2800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imati "/>
                <a:ea typeface="+mn-ea"/>
                <a:cs typeface="Kalimati" pitchFamily="2"/>
              </a:rPr>
              <a:t>को विनियोजित बजेट तथा खर्च </a:t>
            </a:r>
            <a:r>
              <a:rPr lang="ne-NP" sz="2800" dirty="0" smtClean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imati "/>
                <a:ea typeface="+mn-ea"/>
                <a:cs typeface="Kalimati" pitchFamily="2"/>
              </a:rPr>
              <a:t>विवरण </a:t>
            </a:r>
            <a:r>
              <a:rPr lang="en-US" sz="2800" dirty="0" smtClean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imati "/>
                <a:ea typeface="+mn-ea"/>
                <a:cs typeface="Kalimati" pitchFamily="2"/>
              </a:rPr>
              <a:t>(</a:t>
            </a:r>
            <a:r>
              <a:rPr lang="ne-NP" sz="2800" dirty="0" smtClean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imati "/>
                <a:ea typeface="+mn-ea"/>
                <a:cs typeface="Kalimati" pitchFamily="2"/>
              </a:rPr>
              <a:t>प्रदेश अन्तर्गतका कार्यक्रमहरुको</a:t>
            </a:r>
            <a:r>
              <a:rPr lang="en-US" sz="2800" dirty="0" smtClean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imati "/>
                <a:ea typeface="+mn-ea"/>
                <a:cs typeface="Kalimati" pitchFamily="2"/>
              </a:rPr>
              <a:t>)</a:t>
            </a:r>
            <a:endParaRPr lang="en-US" sz="2800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limati "/>
              <a:ea typeface="+mn-ea"/>
              <a:cs typeface="Kalimati" pitchFamily="2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9245221" y="1175266"/>
            <a:ext cx="2514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e-NP" sz="1800" b="1" dirty="0">
                <a:solidFill>
                  <a:srgbClr val="FF0000"/>
                </a:solidFill>
                <a:cs typeface="Kalimati" panose="00000400000000000000" pitchFamily="2"/>
              </a:rPr>
              <a:t>रकम रु</a:t>
            </a:r>
            <a:r>
              <a:rPr lang="en-US" sz="1800" b="1" dirty="0">
                <a:solidFill>
                  <a:srgbClr val="FF0000"/>
                </a:solidFill>
                <a:cs typeface="Kalimati" panose="00000400000000000000" pitchFamily="2"/>
              </a:rPr>
              <a:t>.</a:t>
            </a:r>
            <a:r>
              <a:rPr lang="ne-NP" sz="1800" b="1" dirty="0">
                <a:solidFill>
                  <a:srgbClr val="FF0000"/>
                </a:solidFill>
                <a:cs typeface="Kalimati" panose="00000400000000000000" pitchFamily="2"/>
              </a:rPr>
              <a:t> </a:t>
            </a:r>
            <a:r>
              <a:rPr lang="ne-NP" sz="1800" b="1" dirty="0" smtClean="0">
                <a:solidFill>
                  <a:srgbClr val="FF0000"/>
                </a:solidFill>
                <a:cs typeface="Kalimati" panose="00000400000000000000" pitchFamily="2"/>
              </a:rPr>
              <a:t>हजारमा</a:t>
            </a:r>
            <a:endParaRPr lang="en-US" sz="1800" b="1" dirty="0">
              <a:solidFill>
                <a:srgbClr val="FF0000"/>
              </a:solidFill>
              <a:cs typeface="Kalimati" panose="00000400000000000000" pitchFamily="2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2175018"/>
              </p:ext>
            </p:extLst>
          </p:nvPr>
        </p:nvGraphicFramePr>
        <p:xfrm>
          <a:off x="457200" y="1702157"/>
          <a:ext cx="11277600" cy="363184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325685"/>
                <a:gridCol w="807915"/>
                <a:gridCol w="838200"/>
                <a:gridCol w="914400"/>
                <a:gridCol w="1219200"/>
                <a:gridCol w="1219200"/>
                <a:gridCol w="1219200"/>
                <a:gridCol w="838200"/>
                <a:gridCol w="914400"/>
                <a:gridCol w="914400"/>
                <a:gridCol w="1066800"/>
              </a:tblGrid>
              <a:tr h="820318">
                <a:tc rowSpan="2">
                  <a:txBody>
                    <a:bodyPr/>
                    <a:lstStyle/>
                    <a:p>
                      <a:pPr algn="ctr" fontAlgn="t"/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बजेट </a:t>
                      </a:r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उपशीर्षक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itchFamily="82" charset="0"/>
                        <a:cs typeface="Kalimati" pitchFamily="2"/>
                      </a:endParaRPr>
                    </a:p>
                  </a:txBody>
                  <a:tcPr marL="6123" marR="6123" marT="6108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वार्षिक विनियोजित बजेट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itchFamily="82" charset="0"/>
                        <a:cs typeface="Kalimati" pitchFamily="2"/>
                      </a:endParaRPr>
                    </a:p>
                  </a:txBody>
                  <a:tcPr marL="6123" marR="6123" marT="6108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खर्च 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itchFamily="82" charset="0"/>
                        <a:cs typeface="Kalimati" pitchFamily="2"/>
                      </a:endParaRPr>
                    </a:p>
                  </a:txBody>
                  <a:tcPr marL="6123" marR="6123" marT="6108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खर्च </a:t>
                      </a:r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प्रतिशत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itchFamily="82" charset="0"/>
                        <a:cs typeface="Kalimati" pitchFamily="2"/>
                      </a:endParaRPr>
                    </a:p>
                  </a:txBody>
                  <a:tcPr marL="6123" marR="6123" marT="6108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ne-NP" sz="1600" u="none" strike="noStrike" baseline="0" dirty="0" smtClean="0">
                          <a:effectLst/>
                          <a:cs typeface="Kalimati" panose="00000400000000000000" pitchFamily="2"/>
                        </a:rPr>
                        <a:t>भारित प्रगति प्रतिशत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itchFamily="82" charset="0"/>
                        <a:cs typeface="Kalimati" pitchFamily="2"/>
                      </a:endParaRPr>
                    </a:p>
                  </a:txBody>
                  <a:tcPr marL="6123" marR="6123" marT="6108" marB="0" anchor="ctr"/>
                </a:tc>
              </a:tr>
              <a:tr h="601725">
                <a:tc vMerge="1">
                  <a:txBody>
                    <a:bodyPr/>
                    <a:lstStyle/>
                    <a:p>
                      <a:pPr algn="l" fontAlgn="t"/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itchFamily="82" charset="0"/>
                        <a:cs typeface="Kalimati" pitchFamily="2"/>
                      </a:endParaRPr>
                    </a:p>
                  </a:txBody>
                  <a:tcPr marL="6123" marR="6123" marT="610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चालु 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itchFamily="82" charset="0"/>
                        <a:cs typeface="Kalimati" pitchFamily="2"/>
                      </a:endParaRPr>
                    </a:p>
                  </a:txBody>
                  <a:tcPr marL="6123" marR="6123" marT="6108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पुँजीगत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itchFamily="82" charset="0"/>
                        <a:cs typeface="Kalimati" pitchFamily="2"/>
                      </a:endParaRPr>
                    </a:p>
                  </a:txBody>
                  <a:tcPr marL="6123" marR="6123" marT="6108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जम्मा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itchFamily="82" charset="0"/>
                        <a:cs typeface="Kalimati" pitchFamily="2"/>
                      </a:endParaRPr>
                    </a:p>
                  </a:txBody>
                  <a:tcPr marL="6123" marR="6123" marT="6108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चालु 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itchFamily="82" charset="0"/>
                        <a:cs typeface="Kalimati" pitchFamily="2"/>
                      </a:endParaRPr>
                    </a:p>
                  </a:txBody>
                  <a:tcPr marL="6123" marR="6123" marT="6108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पुँजीगत 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itchFamily="82" charset="0"/>
                        <a:cs typeface="Kalimati" pitchFamily="2"/>
                      </a:endParaRPr>
                    </a:p>
                  </a:txBody>
                  <a:tcPr marL="6123" marR="6123" marT="6108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जम्मा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itchFamily="82" charset="0"/>
                        <a:cs typeface="Kalimati" pitchFamily="2"/>
                      </a:endParaRPr>
                    </a:p>
                  </a:txBody>
                  <a:tcPr marL="6123" marR="6123" marT="6108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चालु 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itchFamily="82" charset="0"/>
                        <a:cs typeface="Kalimati" pitchFamily="2"/>
                      </a:endParaRPr>
                    </a:p>
                  </a:txBody>
                  <a:tcPr marL="6123" marR="6123" marT="6108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पुँजीगत 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itchFamily="82" charset="0"/>
                        <a:cs typeface="Kalimati" pitchFamily="2"/>
                      </a:endParaRPr>
                    </a:p>
                  </a:txBody>
                  <a:tcPr marL="6123" marR="6123" marT="6108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जम्मा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itchFamily="82" charset="0"/>
                        <a:cs typeface="Kalimati" pitchFamily="2"/>
                      </a:endParaRPr>
                    </a:p>
                  </a:txBody>
                  <a:tcPr marL="6123" marR="6123" marT="6108" marB="0" anchor="ctr"/>
                </a:tc>
                <a:tc vMerge="1">
                  <a:txBody>
                    <a:bodyPr/>
                    <a:lstStyle/>
                    <a:p>
                      <a:pPr algn="l" fontAlgn="t"/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itchFamily="82" charset="0"/>
                        <a:cs typeface="Kalimati" pitchFamily="2"/>
                      </a:endParaRPr>
                    </a:p>
                  </a:txBody>
                  <a:tcPr marL="6123" marR="6123" marT="6108" marB="0"/>
                </a:tc>
              </a:tr>
              <a:tr h="838200"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itchFamily="2"/>
                        </a:rPr>
                        <a:t>31202013</a:t>
                      </a:r>
                      <a:endParaRPr lang="ne-NP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itchFamily="2"/>
                      </a:endParaRPr>
                    </a:p>
                  </a:txBody>
                  <a:tcPr marL="6123" marR="6123" marT="610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Fontasy Himali" pitchFamily="82" charset="0"/>
                          <a:cs typeface="Kalimati" pitchFamily="2"/>
                        </a:rPr>
                        <a:t>11418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itchFamily="82" charset="0"/>
                        <a:cs typeface="Kalimati" pitchFamily="2"/>
                      </a:endParaRPr>
                    </a:p>
                  </a:txBody>
                  <a:tcPr marL="6123" marR="6123" marT="610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Fontasy Himali" pitchFamily="82" charset="0"/>
                          <a:cs typeface="Kalimati" pitchFamily="2"/>
                        </a:rPr>
                        <a:t>600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itchFamily="82" charset="0"/>
                        <a:cs typeface="Kalimati" pitchFamily="2"/>
                      </a:endParaRPr>
                    </a:p>
                  </a:txBody>
                  <a:tcPr marL="6123" marR="6123" marT="610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Fontasy Himali" pitchFamily="82" charset="0"/>
                          <a:cs typeface="Kalimati" pitchFamily="2"/>
                        </a:rPr>
                        <a:t>12018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itchFamily="82" charset="0"/>
                        <a:cs typeface="Kalimati" pitchFamily="2"/>
                      </a:endParaRPr>
                    </a:p>
                  </a:txBody>
                  <a:tcPr marL="6123" marR="6123" marT="610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Fontasy Himali" pitchFamily="82" charset="0"/>
                          <a:ea typeface="+mn-ea"/>
                          <a:cs typeface="Kalimati" pitchFamily="2"/>
                        </a:rPr>
                        <a:t>8971.269</a:t>
                      </a:r>
                      <a:endParaRPr lang="en-U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Fontasy Himali" pitchFamily="82" charset="0"/>
                        <a:ea typeface="+mn-ea"/>
                        <a:cs typeface="Kalimati" pitchFamily="2"/>
                      </a:endParaRPr>
                    </a:p>
                  </a:txBody>
                  <a:tcPr marL="6123" marR="6123" marT="610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Fontasy Himali" pitchFamily="82" charset="0"/>
                          <a:ea typeface="+mn-ea"/>
                          <a:cs typeface="Kalimati" pitchFamily="2"/>
                        </a:rPr>
                        <a:t>461.160</a:t>
                      </a:r>
                      <a:endParaRPr lang="en-U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Fontasy Himali" pitchFamily="82" charset="0"/>
                        <a:ea typeface="+mn-ea"/>
                        <a:cs typeface="Kalimati" pitchFamily="2"/>
                      </a:endParaRPr>
                    </a:p>
                  </a:txBody>
                  <a:tcPr marL="6123" marR="6123" marT="610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Fontasy Himali" pitchFamily="82" charset="0"/>
                          <a:ea typeface="+mn-ea"/>
                          <a:cs typeface="Kalimati" pitchFamily="2"/>
                        </a:rPr>
                        <a:t>9432.429</a:t>
                      </a:r>
                      <a:endParaRPr lang="en-U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Fontasy Himali" pitchFamily="82" charset="0"/>
                        <a:ea typeface="+mn-ea"/>
                        <a:cs typeface="Kalimati" pitchFamily="2"/>
                      </a:endParaRPr>
                    </a:p>
                  </a:txBody>
                  <a:tcPr marL="6123" marR="6123" marT="610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Fontasy Himali" pitchFamily="82" charset="0"/>
                          <a:ea typeface="+mn-ea"/>
                          <a:cs typeface="Kalimati" pitchFamily="2"/>
                        </a:rPr>
                        <a:t>78.57</a:t>
                      </a:r>
                      <a:endParaRPr lang="en-U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Fontasy Himali" pitchFamily="82" charset="0"/>
                        <a:ea typeface="+mn-ea"/>
                        <a:cs typeface="Kalimati" pitchFamily="2"/>
                      </a:endParaRPr>
                    </a:p>
                  </a:txBody>
                  <a:tcPr marL="6123" marR="6123" marT="610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Fontasy Himali" pitchFamily="82" charset="0"/>
                          <a:ea typeface="+mn-ea"/>
                          <a:cs typeface="Kalimati" pitchFamily="2"/>
                        </a:rPr>
                        <a:t>76.86</a:t>
                      </a:r>
                      <a:endParaRPr lang="en-U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Fontasy Himali" pitchFamily="82" charset="0"/>
                        <a:ea typeface="+mn-ea"/>
                        <a:cs typeface="Kalimati" pitchFamily="2"/>
                      </a:endParaRPr>
                    </a:p>
                  </a:txBody>
                  <a:tcPr marL="6123" marR="6123" marT="610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Fontasy Himali" pitchFamily="82" charset="0"/>
                          <a:ea typeface="+mn-ea"/>
                          <a:cs typeface="Kalimati" pitchFamily="2"/>
                        </a:rPr>
                        <a:t>78.48</a:t>
                      </a:r>
                      <a:endParaRPr lang="en-U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Fontasy Himali" pitchFamily="82" charset="0"/>
                        <a:ea typeface="+mn-ea"/>
                        <a:cs typeface="Kalimati" pitchFamily="2"/>
                      </a:endParaRPr>
                    </a:p>
                  </a:txBody>
                  <a:tcPr marL="6123" marR="6123" marT="610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Fontasy Himali" pitchFamily="82" charset="0"/>
                          <a:ea typeface="+mn-ea"/>
                          <a:cs typeface="Kalimati" pitchFamily="2"/>
                        </a:rPr>
                        <a:t>86.4</a:t>
                      </a:r>
                      <a:endParaRPr lang="en-U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Fontasy Himali" pitchFamily="82" charset="0"/>
                        <a:ea typeface="+mn-ea"/>
                        <a:cs typeface="Kalimati" pitchFamily="2"/>
                      </a:endParaRPr>
                    </a:p>
                  </a:txBody>
                  <a:tcPr marL="6123" marR="6123" marT="6108" marB="0" anchor="ctr"/>
                </a:tc>
              </a:tr>
              <a:tr h="685800">
                <a:tc>
                  <a:txBody>
                    <a:bodyPr/>
                    <a:lstStyle/>
                    <a:p>
                      <a:pPr algn="r" fontAlgn="b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Fontasy Himali" pitchFamily="82" charset="0"/>
                          <a:cs typeface="Kalimati" pitchFamily="2"/>
                        </a:rPr>
                        <a:t>31200014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itchFamily="82" charset="0"/>
                        <a:cs typeface="Kalimati" pitchFamily="2"/>
                      </a:endParaRPr>
                    </a:p>
                  </a:txBody>
                  <a:tcPr marL="6123" marR="6123" marT="610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Fontasy Himali" pitchFamily="82" charset="0"/>
                          <a:cs typeface="Kalimati" pitchFamily="2"/>
                        </a:rPr>
                        <a:t>3530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itchFamily="82" charset="0"/>
                        <a:cs typeface="Kalimati" pitchFamily="2"/>
                      </a:endParaRPr>
                    </a:p>
                  </a:txBody>
                  <a:tcPr marL="6123" marR="6123" marT="610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Fontasy Himali" pitchFamily="82" charset="0"/>
                          <a:cs typeface="Kalimati" pitchFamily="2"/>
                        </a:rPr>
                        <a:t>7200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itchFamily="82" charset="0"/>
                        <a:cs typeface="Kalimati" pitchFamily="2"/>
                      </a:endParaRPr>
                    </a:p>
                  </a:txBody>
                  <a:tcPr marL="6123" marR="6123" marT="610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Fontasy Himali" pitchFamily="82" charset="0"/>
                          <a:cs typeface="Kalimati" pitchFamily="2"/>
                        </a:rPr>
                        <a:t>10730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itchFamily="82" charset="0"/>
                        <a:cs typeface="Kalimati" pitchFamily="2"/>
                      </a:endParaRPr>
                    </a:p>
                  </a:txBody>
                  <a:tcPr marL="6123" marR="6123" marT="610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Fontasy Himali" pitchFamily="82" charset="0"/>
                          <a:ea typeface="+mn-ea"/>
                          <a:cs typeface="Kalimati" pitchFamily="2"/>
                        </a:rPr>
                        <a:t>3327.286</a:t>
                      </a:r>
                      <a:endParaRPr lang="en-U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Fontasy Himali" pitchFamily="82" charset="0"/>
                        <a:ea typeface="+mn-ea"/>
                        <a:cs typeface="Kalimati" pitchFamily="2"/>
                      </a:endParaRPr>
                    </a:p>
                  </a:txBody>
                  <a:tcPr marL="6123" marR="6123" marT="610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Fontasy Himali" pitchFamily="82" charset="0"/>
                          <a:ea typeface="+mn-ea"/>
                          <a:cs typeface="Kalimati" pitchFamily="2"/>
                        </a:rPr>
                        <a:t>4669.762</a:t>
                      </a:r>
                      <a:endParaRPr lang="en-U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Fontasy Himali" pitchFamily="82" charset="0"/>
                        <a:ea typeface="+mn-ea"/>
                        <a:cs typeface="Kalimati" pitchFamily="2"/>
                      </a:endParaRPr>
                    </a:p>
                  </a:txBody>
                  <a:tcPr marL="6123" marR="6123" marT="610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Fontasy Himali" pitchFamily="82" charset="0"/>
                          <a:ea typeface="+mn-ea"/>
                          <a:cs typeface="Kalimati" pitchFamily="2"/>
                        </a:rPr>
                        <a:t>7997.018</a:t>
                      </a:r>
                      <a:endParaRPr lang="en-U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Fontasy Himali" pitchFamily="82" charset="0"/>
                        <a:ea typeface="+mn-ea"/>
                        <a:cs typeface="Kalimati" pitchFamily="2"/>
                      </a:endParaRPr>
                    </a:p>
                  </a:txBody>
                  <a:tcPr marL="6123" marR="6123" marT="610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Fontasy Himali" pitchFamily="82" charset="0"/>
                          <a:ea typeface="+mn-ea"/>
                          <a:cs typeface="Kalimati" pitchFamily="2"/>
                        </a:rPr>
                        <a:t>94.25</a:t>
                      </a:r>
                      <a:endParaRPr lang="en-U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Fontasy Himali" pitchFamily="82" charset="0"/>
                        <a:ea typeface="+mn-ea"/>
                        <a:cs typeface="Kalimati" pitchFamily="2"/>
                      </a:endParaRPr>
                    </a:p>
                  </a:txBody>
                  <a:tcPr marL="6123" marR="6123" marT="610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Fontasy Himali" pitchFamily="82" charset="0"/>
                          <a:ea typeface="+mn-ea"/>
                          <a:cs typeface="Kalimati" pitchFamily="2"/>
                        </a:rPr>
                        <a:t>64.85</a:t>
                      </a:r>
                      <a:endParaRPr lang="en-U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Fontasy Himali" pitchFamily="82" charset="0"/>
                        <a:ea typeface="+mn-ea"/>
                        <a:cs typeface="Kalimati" pitchFamily="2"/>
                      </a:endParaRPr>
                    </a:p>
                  </a:txBody>
                  <a:tcPr marL="6123" marR="6123" marT="610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Fontasy Himali" pitchFamily="82" charset="0"/>
                          <a:ea typeface="+mn-ea"/>
                          <a:cs typeface="Kalimati" pitchFamily="2"/>
                        </a:rPr>
                        <a:t>74.52</a:t>
                      </a:r>
                      <a:endParaRPr lang="en-U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Fontasy Himali" pitchFamily="82" charset="0"/>
                        <a:ea typeface="+mn-ea"/>
                        <a:cs typeface="Kalimati" pitchFamily="2"/>
                      </a:endParaRPr>
                    </a:p>
                  </a:txBody>
                  <a:tcPr marL="6123" marR="6123" marT="610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Fontasy Himali" pitchFamily="82" charset="0"/>
                          <a:ea typeface="+mn-ea"/>
                          <a:cs typeface="Kalimati" pitchFamily="2"/>
                        </a:rPr>
                        <a:t>99.4</a:t>
                      </a:r>
                      <a:endParaRPr lang="en-U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Fontasy Himali" pitchFamily="82" charset="0"/>
                        <a:ea typeface="+mn-ea"/>
                        <a:cs typeface="Kalimati" pitchFamily="2"/>
                      </a:endParaRPr>
                    </a:p>
                  </a:txBody>
                  <a:tcPr marL="6123" marR="6123" marT="6108" marB="0" anchor="ctr"/>
                </a:tc>
              </a:tr>
              <a:tr h="685800">
                <a:tc>
                  <a:txBody>
                    <a:bodyPr/>
                    <a:lstStyle/>
                    <a:p>
                      <a:pPr algn="r" fontAlgn="b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Fontasy Himali" pitchFamily="82" charset="0"/>
                          <a:cs typeface="Kalimati" pitchFamily="2"/>
                        </a:rPr>
                        <a:t>कुल जम्मा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itchFamily="82" charset="0"/>
                        <a:cs typeface="Kalimati" pitchFamily="2"/>
                      </a:endParaRPr>
                    </a:p>
                  </a:txBody>
                  <a:tcPr marL="6123" marR="6123" marT="610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Fontasy Himali" pitchFamily="82" charset="0"/>
                          <a:cs typeface="Kalimati" pitchFamily="2"/>
                        </a:rPr>
                        <a:t>14948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itchFamily="82" charset="0"/>
                        <a:cs typeface="Kalimati" pitchFamily="2"/>
                      </a:endParaRPr>
                    </a:p>
                  </a:txBody>
                  <a:tcPr marL="6123" marR="6123" marT="610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Fontasy Himali" pitchFamily="82" charset="0"/>
                          <a:cs typeface="Kalimati" pitchFamily="2"/>
                        </a:rPr>
                        <a:t>7800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itchFamily="82" charset="0"/>
                        <a:cs typeface="Kalimati" pitchFamily="2"/>
                      </a:endParaRPr>
                    </a:p>
                  </a:txBody>
                  <a:tcPr marL="6123" marR="6123" marT="610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Fontasy Himali" pitchFamily="82" charset="0"/>
                          <a:cs typeface="Kalimati" pitchFamily="2"/>
                        </a:rPr>
                        <a:t>22748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itchFamily="82" charset="0"/>
                        <a:cs typeface="Kalimati" pitchFamily="2"/>
                      </a:endParaRPr>
                    </a:p>
                  </a:txBody>
                  <a:tcPr marL="6123" marR="6123" marT="610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Fontasy Himali" pitchFamily="82" charset="0"/>
                          <a:ea typeface="+mn-ea"/>
                          <a:cs typeface="Kalimati" pitchFamily="2"/>
                        </a:rPr>
                        <a:t>12298.55</a:t>
                      </a:r>
                      <a:endParaRPr lang="en-U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Fontasy Himali" pitchFamily="82" charset="0"/>
                        <a:ea typeface="+mn-ea"/>
                        <a:cs typeface="Kalimati" pitchFamily="2"/>
                      </a:endParaRPr>
                    </a:p>
                  </a:txBody>
                  <a:tcPr marL="6123" marR="6123" marT="610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Fontasy Himali" pitchFamily="82" charset="0"/>
                          <a:ea typeface="+mn-ea"/>
                          <a:cs typeface="Kalimati" pitchFamily="2"/>
                        </a:rPr>
                        <a:t>5130.922</a:t>
                      </a:r>
                      <a:endParaRPr lang="en-U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Fontasy Himali" pitchFamily="82" charset="0"/>
                        <a:ea typeface="+mn-ea"/>
                        <a:cs typeface="Kalimati" pitchFamily="2"/>
                      </a:endParaRPr>
                    </a:p>
                  </a:txBody>
                  <a:tcPr marL="6123" marR="6123" marT="610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Fontasy Himali" pitchFamily="82" charset="0"/>
                          <a:ea typeface="+mn-ea"/>
                          <a:cs typeface="Kalimati" pitchFamily="2"/>
                        </a:rPr>
                        <a:t>17429.45</a:t>
                      </a:r>
                      <a:endParaRPr lang="en-U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Fontasy Himali" pitchFamily="82" charset="0"/>
                        <a:ea typeface="+mn-ea"/>
                        <a:cs typeface="Kalimati" pitchFamily="2"/>
                      </a:endParaRPr>
                    </a:p>
                  </a:txBody>
                  <a:tcPr marL="6123" marR="6123" marT="610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Fontasy Himali" pitchFamily="82" charset="0"/>
                          <a:ea typeface="+mn-ea"/>
                          <a:cs typeface="Kalimati" pitchFamily="2"/>
                        </a:rPr>
                        <a:t>82.27</a:t>
                      </a:r>
                      <a:endParaRPr lang="en-U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Fontasy Himali" pitchFamily="82" charset="0"/>
                        <a:ea typeface="+mn-ea"/>
                        <a:cs typeface="Kalimati" pitchFamily="2"/>
                      </a:endParaRPr>
                    </a:p>
                  </a:txBody>
                  <a:tcPr marL="6123" marR="6123" marT="610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Fontasy Himali" pitchFamily="82" charset="0"/>
                          <a:ea typeface="+mn-ea"/>
                          <a:cs typeface="Kalimati" pitchFamily="2"/>
                        </a:rPr>
                        <a:t>65.78</a:t>
                      </a:r>
                      <a:endParaRPr lang="en-U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Fontasy Himali" pitchFamily="82" charset="0"/>
                        <a:ea typeface="+mn-ea"/>
                        <a:cs typeface="Kalimati" pitchFamily="2"/>
                      </a:endParaRPr>
                    </a:p>
                  </a:txBody>
                  <a:tcPr marL="6123" marR="6123" marT="6108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16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Fontasy Himali" pitchFamily="82" charset="0"/>
                          <a:ea typeface="+mn-ea"/>
                          <a:cs typeface="Kalimati" pitchFamily="2"/>
                        </a:rPr>
                        <a:t>76.61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Fontasy Himali" pitchFamily="82" charset="0"/>
                        <a:ea typeface="+mn-ea"/>
                        <a:cs typeface="Kalimati" pitchFamily="2"/>
                      </a:endParaRPr>
                    </a:p>
                  </a:txBody>
                  <a:tcPr marL="6123" marR="6123" marT="6108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16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Fontasy Himali" pitchFamily="82" charset="0"/>
                          <a:ea typeface="+mn-ea"/>
                          <a:cs typeface="Kalimati" pitchFamily="2"/>
                        </a:rPr>
                        <a:t>92.93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Fontasy Himali" pitchFamily="82" charset="0"/>
                        <a:ea typeface="+mn-ea"/>
                        <a:cs typeface="Kalimati" pitchFamily="2"/>
                      </a:endParaRPr>
                    </a:p>
                  </a:txBody>
                  <a:tcPr marL="6123" marR="6123" marT="6108" marB="0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844160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58200" y="1095345"/>
            <a:ext cx="20794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e-NP" sz="2000" b="1" dirty="0">
                <a:solidFill>
                  <a:srgbClr val="00B050"/>
                </a:solidFill>
                <a:cs typeface="Kalimati" pitchFamily="2"/>
              </a:rPr>
              <a:t>रकम </a:t>
            </a:r>
            <a:r>
              <a:rPr lang="ne-NP" sz="2000" b="1" dirty="0" err="1">
                <a:solidFill>
                  <a:srgbClr val="00B050"/>
                </a:solidFill>
                <a:cs typeface="Kalimati" pitchFamily="2"/>
              </a:rPr>
              <a:t>रू</a:t>
            </a:r>
            <a:r>
              <a:rPr lang="ne-NP" sz="2000" b="1" dirty="0">
                <a:solidFill>
                  <a:srgbClr val="00B050"/>
                </a:solidFill>
                <a:cs typeface="Kalimati" pitchFamily="2"/>
              </a:rPr>
              <a:t>. हजारमा</a:t>
            </a:r>
            <a:endParaRPr lang="en-US" sz="2000" b="1" dirty="0">
              <a:solidFill>
                <a:srgbClr val="00B050"/>
              </a:solidFill>
              <a:cs typeface="Kalimati" pitchFamily="2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348944" y="409802"/>
            <a:ext cx="9117080" cy="103799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e-NP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Kalimati" pitchFamily="2"/>
                <a:cs typeface="Kalimati" pitchFamily="2"/>
              </a:rPr>
              <a:t>ब.उ.शी.नं. र कार्यक्रम अनुसारको प्रगति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4BF2197-EDBD-4D83-98A9-32D284300B7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400" y="325237"/>
            <a:ext cx="858018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2218398D-6DC5-4EB7-8AB7-355736334A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19" y="376772"/>
            <a:ext cx="1095081" cy="918628"/>
          </a:xfrm>
          <a:prstGeom prst="rect">
            <a:avLst/>
          </a:prstGeom>
        </p:spPr>
      </p:pic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xmlns="" id="{003C3709-C3A9-4D2A-BC36-63AA20FF74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6024671"/>
              </p:ext>
            </p:extLst>
          </p:nvPr>
        </p:nvGraphicFramePr>
        <p:xfrm>
          <a:off x="381000" y="1676400"/>
          <a:ext cx="11430000" cy="38442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5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xmlns="" val="333923075"/>
                    </a:ext>
                  </a:extLst>
                </a:gridCol>
                <a:gridCol w="153725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8694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ne-NP" sz="1800" dirty="0" err="1"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सि.नं</a:t>
                      </a:r>
                      <a:r>
                        <a:rPr lang="ne-NP" sz="1800" dirty="0"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.</a:t>
                      </a:r>
                      <a:endParaRPr lang="en-US" sz="1800" dirty="0">
                        <a:solidFill>
                          <a:schemeClr val="tx1"/>
                        </a:solidFill>
                        <a:latin typeface="Fontasy Himali" panose="04020500000000000000" pitchFamily="82" charset="0"/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ne-NP" sz="1800" dirty="0"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ब.उ.शी.नं.</a:t>
                      </a:r>
                      <a:endParaRPr lang="en-US" sz="1800" dirty="0">
                        <a:solidFill>
                          <a:schemeClr val="tx1"/>
                        </a:solidFill>
                        <a:latin typeface="Fontasy Himali" panose="04020500000000000000" pitchFamily="82" charset="0"/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ne-NP" sz="1800" dirty="0"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कार्यक्रम</a:t>
                      </a:r>
                      <a:endParaRPr lang="en-US" sz="1800" dirty="0">
                        <a:solidFill>
                          <a:schemeClr val="tx1"/>
                        </a:solidFill>
                        <a:latin typeface="Fontasy Himali" panose="04020500000000000000" pitchFamily="82" charset="0"/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ne-NP" sz="1800" dirty="0" smtClean="0"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वार्षिक</a:t>
                      </a:r>
                      <a:r>
                        <a:rPr lang="ne-NP" sz="1800" baseline="0" dirty="0" smtClean="0"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 </a:t>
                      </a:r>
                      <a:r>
                        <a:rPr lang="ne-NP" sz="1800" dirty="0" smtClean="0"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बजेट</a:t>
                      </a:r>
                      <a:endParaRPr lang="en-US" sz="1800" dirty="0">
                        <a:solidFill>
                          <a:schemeClr val="tx1"/>
                        </a:solidFill>
                        <a:latin typeface="Fontasy Himali" panose="04020500000000000000" pitchFamily="82" charset="0"/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dirty="0"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बार्षिक खर्च</a:t>
                      </a:r>
                      <a:endParaRPr lang="en-US" sz="1800" dirty="0">
                        <a:solidFill>
                          <a:schemeClr val="tx1"/>
                        </a:solidFill>
                        <a:latin typeface="Fontasy Himali" panose="04020500000000000000" pitchFamily="82" charset="0"/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dirty="0"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भारित </a:t>
                      </a:r>
                      <a:r>
                        <a:rPr lang="ne-NP" sz="1800" dirty="0" smtClean="0"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प्रगति </a:t>
                      </a:r>
                      <a:r>
                        <a:rPr lang="ne-NP" sz="1800" baseline="0" dirty="0" smtClean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%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Fontasy Himali" panose="04020500000000000000" pitchFamily="82" charset="0"/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ne-NP" sz="1800" dirty="0"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वित्तीय </a:t>
                      </a:r>
                      <a:r>
                        <a:rPr lang="ne-NP" sz="1800" dirty="0" smtClean="0"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प्रगति </a:t>
                      </a:r>
                      <a:r>
                        <a:rPr lang="ne-NP" sz="1800" baseline="0" dirty="0" smtClean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%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Fontasy Himali" panose="04020500000000000000" pitchFamily="82" charset="0"/>
                        <a:cs typeface="Kalimati" pitchFamily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74370">
                <a:tc>
                  <a:txBody>
                    <a:bodyPr/>
                    <a:lstStyle/>
                    <a:p>
                      <a:pPr algn="ctr" fontAlgn="b"/>
                      <a:r>
                        <a:rPr lang="ne-NP" sz="1600" u="none" strike="noStrike" dirty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१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 smtClean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  </a:t>
                      </a:r>
                      <a:r>
                        <a:rPr lang="ne-NP" sz="1600" u="none" strike="noStrike" dirty="0" smtClean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३१२०२०१३3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ne-NP" sz="1600" u="none" strike="noStrike" dirty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साधारण चालु</a:t>
                      </a:r>
                      <a:endParaRPr lang="ne-NP" sz="1600" b="0" i="0" u="none" strike="noStrike" dirty="0">
                        <a:solidFill>
                          <a:schemeClr val="tx1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11418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8971.269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85.7</a:t>
                      </a:r>
                      <a:endParaRPr lang="en-US" sz="1800" b="1" i="0" u="none" strike="noStrike" dirty="0">
                        <a:solidFill>
                          <a:srgbClr val="00B05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78.57</a:t>
                      </a:r>
                      <a:endParaRPr lang="ne-NP" sz="1800" b="0" i="0" u="none" strike="noStrike" dirty="0">
                        <a:solidFill>
                          <a:srgbClr val="C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43890">
                <a:tc>
                  <a:txBody>
                    <a:bodyPr/>
                    <a:lstStyle/>
                    <a:p>
                      <a:pPr algn="ctr" fontAlgn="b"/>
                      <a:r>
                        <a:rPr lang="ne-NP" sz="1600" u="none" strike="noStrike" dirty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२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just" defTabSz="914400" rtl="0" eaLnBrk="1" fontAlgn="ctr" latinLnBrk="0" hangingPunct="1"/>
                      <a:r>
                        <a:rPr lang="en-US" sz="1600" u="none" strike="noStrike" kern="1200" dirty="0" smtClean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  </a:t>
                      </a:r>
                      <a:r>
                        <a:rPr lang="ne-NP" sz="1600" u="none" strike="noStrike" kern="1200" dirty="0" smtClean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३१२०२०१34</a:t>
                      </a:r>
                      <a:endParaRPr lang="ne-NP" sz="1600" b="0" i="0" u="none" strike="noStrike" kern="1200" dirty="0">
                        <a:solidFill>
                          <a:schemeClr val="tx1"/>
                        </a:solidFill>
                        <a:effectLst/>
                        <a:latin typeface="Fontasy Himali" panose="04020500000000000000" pitchFamily="82" charset="0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just" defTabSz="914400" rtl="0" eaLnBrk="1" fontAlgn="ctr" latinLnBrk="0" hangingPunct="1"/>
                      <a:r>
                        <a:rPr lang="ne-NP" sz="1600" u="none" strike="noStrike" kern="1200" dirty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साधारण पूँजिगत</a:t>
                      </a:r>
                      <a:endParaRPr lang="ne-NP" sz="1600" b="0" i="0" u="none" strike="noStrike" kern="1200" dirty="0">
                        <a:solidFill>
                          <a:schemeClr val="tx1"/>
                        </a:solidFill>
                        <a:effectLst/>
                        <a:latin typeface="Fontasy Himali" panose="04020500000000000000" pitchFamily="82" charset="0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600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461.160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100</a:t>
                      </a:r>
                      <a:endParaRPr lang="en-US" sz="1800" b="1" i="0" u="none" strike="noStrike" dirty="0">
                        <a:solidFill>
                          <a:srgbClr val="00B05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76.86</a:t>
                      </a:r>
                      <a:endParaRPr lang="ne-NP" sz="1800" b="0" i="0" u="none" strike="noStrike" dirty="0">
                        <a:solidFill>
                          <a:srgbClr val="C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62940">
                <a:tc>
                  <a:txBody>
                    <a:bodyPr/>
                    <a:lstStyle/>
                    <a:p>
                      <a:pPr algn="ctr" fontAlgn="b"/>
                      <a:r>
                        <a:rPr lang="ne-NP" sz="1600" u="none" strike="noStrike" dirty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४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600" u="none" strike="noStrike" kern="1200" dirty="0" smtClean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  </a:t>
                      </a:r>
                      <a:r>
                        <a:rPr lang="ne-NP" sz="1600" u="none" strike="noStrike" kern="1200" dirty="0" smtClean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३१२०००१४३</a:t>
                      </a:r>
                      <a:endParaRPr lang="ne-NP" sz="1600" b="0" i="0" u="none" strike="noStrike" kern="1200" dirty="0">
                        <a:solidFill>
                          <a:schemeClr val="tx1"/>
                        </a:solidFill>
                        <a:effectLst/>
                        <a:latin typeface="Fontasy Himali" panose="04020500000000000000" pitchFamily="82" charset="0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just" defTabSz="914400" rtl="0" eaLnBrk="1" fontAlgn="ctr" latinLnBrk="0" hangingPunct="1"/>
                      <a:r>
                        <a:rPr lang="ne-NP" sz="1600" u="none" strike="noStrike" kern="1200" dirty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मत्स्य विकास तथा प्रवर्द्धन कार्यक्रम</a:t>
                      </a:r>
                      <a:endParaRPr lang="ne-NP" sz="1600" b="0" i="0" u="none" strike="noStrike" kern="1200" dirty="0">
                        <a:solidFill>
                          <a:schemeClr val="tx1"/>
                        </a:solidFill>
                        <a:effectLst/>
                        <a:latin typeface="Fontasy Himali" panose="04020500000000000000" pitchFamily="82" charset="0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3530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3327.286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98.30</a:t>
                      </a:r>
                      <a:endParaRPr lang="en-US" sz="1800" b="1" i="0" u="none" strike="noStrike" dirty="0">
                        <a:solidFill>
                          <a:srgbClr val="00B05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94.25</a:t>
                      </a:r>
                      <a:endParaRPr lang="ne-NP" sz="1800" b="0" i="0" u="none" strike="noStrike" dirty="0">
                        <a:solidFill>
                          <a:srgbClr val="C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20090">
                <a:tc>
                  <a:txBody>
                    <a:bodyPr/>
                    <a:lstStyle/>
                    <a:p>
                      <a:pPr algn="ctr" fontAlgn="b"/>
                      <a:r>
                        <a:rPr lang="ne-NP" sz="1600" u="none" strike="noStrike" dirty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५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600" u="none" strike="noStrike" kern="1200" dirty="0" smtClean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  </a:t>
                      </a:r>
                      <a:r>
                        <a:rPr lang="ne-NP" sz="1600" u="none" strike="noStrike" kern="1200" dirty="0" smtClean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३१२०००144</a:t>
                      </a:r>
                      <a:endParaRPr lang="ne-NP" sz="1600" b="0" i="0" u="none" strike="noStrike" kern="1200" dirty="0">
                        <a:solidFill>
                          <a:schemeClr val="tx1"/>
                        </a:solidFill>
                        <a:effectLst/>
                        <a:latin typeface="Fontasy Himali" panose="04020500000000000000" pitchFamily="82" charset="0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600" u="none" strike="noStrike" kern="1200" dirty="0" smtClean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मत्स्य विकास तथा प्रवर्द्धन कार्यक्रम</a:t>
                      </a:r>
                      <a:endParaRPr lang="ne-NP" sz="16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Fontasy Himali" panose="04020500000000000000" pitchFamily="82" charset="0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7200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4669.762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100</a:t>
                      </a:r>
                      <a:endParaRPr lang="en-US" sz="1800" b="1" i="0" u="none" strike="noStrike" dirty="0">
                        <a:solidFill>
                          <a:srgbClr val="00B05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64.85</a:t>
                      </a:r>
                      <a:endParaRPr lang="ne-NP" sz="1800" b="0" i="0" u="none" strike="noStrike" dirty="0">
                        <a:solidFill>
                          <a:srgbClr val="C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 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u="none" strike="noStrike" dirty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जम्मा</a:t>
                      </a:r>
                      <a:endParaRPr lang="ne-NP" sz="2000" b="1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22748</a:t>
                      </a:r>
                      <a:endParaRPr lang="ne-NP" sz="2000" b="1" i="0" u="none" strike="noStrike" dirty="0">
                        <a:solidFill>
                          <a:srgbClr val="FF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17429.45</a:t>
                      </a:r>
                      <a:endParaRPr lang="ne-NP" sz="2000" b="1" i="0" u="none" strike="noStrike" dirty="0">
                        <a:solidFill>
                          <a:srgbClr val="FF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92.93</a:t>
                      </a:r>
                      <a:endParaRPr lang="en-US" sz="2000" b="1" i="0" u="none" strike="noStrike" dirty="0">
                        <a:solidFill>
                          <a:srgbClr val="00B05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76.61</a:t>
                      </a:r>
                      <a:endParaRPr lang="ne-NP" sz="2000" b="1" i="0" u="none" strike="noStrike" dirty="0">
                        <a:solidFill>
                          <a:srgbClr val="C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709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33400" y="457200"/>
            <a:ext cx="11125200" cy="762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kumimoji="0" lang="ne-NP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Kalimati" pitchFamily="2"/>
              </a:rPr>
              <a:t>मत्स्यजन्य</a:t>
            </a:r>
            <a:r>
              <a:rPr kumimoji="0" lang="ne-NP" sz="3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Kalimati" pitchFamily="2"/>
              </a:rPr>
              <a:t> उत्पादन तथा विक्री वितरण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Kalimati" pitchFamily="2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1775550"/>
              </p:ext>
            </p:extLst>
          </p:nvPr>
        </p:nvGraphicFramePr>
        <p:xfrm>
          <a:off x="507999" y="1290099"/>
          <a:ext cx="11150601" cy="5069146"/>
        </p:xfrm>
        <a:graphic>
          <a:graphicData uri="http://schemas.openxmlformats.org/drawingml/2006/table">
            <a:tbl>
              <a:tblPr/>
              <a:tblGrid>
                <a:gridCol w="778499"/>
                <a:gridCol w="2681494"/>
                <a:gridCol w="1124498"/>
                <a:gridCol w="1536910"/>
                <a:gridCol w="1685208"/>
                <a:gridCol w="1743792"/>
                <a:gridCol w="1600200"/>
              </a:tblGrid>
              <a:tr h="919701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200" b="1" i="0" u="none" strike="noStrike" dirty="0" smtClean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क्र.सं.</a:t>
                      </a:r>
                    </a:p>
                  </a:txBody>
                  <a:tcPr marL="8249" marR="8249" marT="61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200" b="1" i="0" u="none" strike="noStrike" dirty="0" smtClean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विवरण</a:t>
                      </a:r>
                    </a:p>
                  </a:txBody>
                  <a:tcPr marL="8249" marR="8249" marT="61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200" b="1" i="0" u="none" strike="noStrike" dirty="0" smtClean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इकाई</a:t>
                      </a:r>
                    </a:p>
                  </a:txBody>
                  <a:tcPr marL="8249" marR="8249" marT="61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200" b="1" i="0" u="none" strike="noStrike" baseline="0" dirty="0" smtClean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वार्षिक लक्ष्य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200" b="1" i="0" u="none" strike="noStrike" baseline="0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चौथो </a:t>
                      </a:r>
                      <a:r>
                        <a:rPr lang="ne-NP" sz="2200" b="1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त्रैमासिक लक्ष्य</a:t>
                      </a:r>
                      <a:endParaRPr lang="en-US" sz="2200" b="1" i="0" u="none" strike="noStrike" dirty="0" smtClean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200" b="1" i="0" u="none" strike="noStrike" baseline="0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चौथो त्रैमासिक  </a:t>
                      </a:r>
                      <a:r>
                        <a:rPr lang="ne-NP" sz="2200" b="1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प्रगति</a:t>
                      </a:r>
                      <a:endParaRPr lang="en-US" sz="2200" b="1" i="0" u="none" strike="noStrike" dirty="0" smtClean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200" b="1" dirty="0" smtClean="0">
                          <a:solidFill>
                            <a:schemeClr val="tx1"/>
                          </a:solidFill>
                          <a:cs typeface="Kalimati" pitchFamily="2"/>
                        </a:rPr>
                        <a:t> प्रगति %</a:t>
                      </a:r>
                      <a:endParaRPr lang="en-US" sz="2200" b="1" dirty="0">
                        <a:solidFill>
                          <a:schemeClr val="tx1"/>
                        </a:solidFill>
                        <a:cs typeface="Kalimati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2638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2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१</a:t>
                      </a:r>
                      <a:endParaRPr lang="en-US" sz="22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249" marR="8249" marT="61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ne-NP" sz="22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ह्याचलि</a:t>
                      </a:r>
                      <a:r>
                        <a:rPr lang="ne-NP" sz="2200" b="0" i="0" u="none" strike="noStrike" dirty="0" smtClean="0">
                          <a:solidFill>
                            <a:schemeClr val="tx1"/>
                          </a:solidFill>
                          <a:latin typeface="Preeti"/>
                          <a:cs typeface="Kalimati" pitchFamily="2"/>
                        </a:rPr>
                        <a:t>ङ्ग</a:t>
                      </a:r>
                      <a:r>
                        <a:rPr lang="ne-NP" sz="2200" b="0" i="0" u="none" strike="noStrike" baseline="0" dirty="0" smtClean="0">
                          <a:solidFill>
                            <a:schemeClr val="tx1"/>
                          </a:solidFill>
                          <a:latin typeface="Preeti"/>
                          <a:cs typeface="Kalimati" pitchFamily="2"/>
                        </a:rPr>
                        <a:t> उत्पादन</a:t>
                      </a:r>
                      <a:r>
                        <a:rPr lang="ne-NP" sz="22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 तथा</a:t>
                      </a:r>
                      <a:r>
                        <a:rPr lang="ne-NP" sz="2200" b="0" i="0" u="none" strike="noStrike" baseline="0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 </a:t>
                      </a:r>
                      <a:r>
                        <a:rPr lang="ne-NP" sz="22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वितरण (०००)</a:t>
                      </a:r>
                      <a:endParaRPr lang="ne-NP" sz="22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249" marR="8249" marT="61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2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संख्या</a:t>
                      </a:r>
                      <a:endParaRPr lang="ne-NP" sz="22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249" marR="8249" marT="61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2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20000</a:t>
                      </a:r>
                      <a:endParaRPr lang="en-US" sz="22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8000</a:t>
                      </a:r>
                      <a:endParaRPr lang="en-US" sz="22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200" b="1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17300</a:t>
                      </a:r>
                      <a:endParaRPr lang="en-US" sz="2200" b="1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200" b="1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116.25</a:t>
                      </a:r>
                      <a:endParaRPr lang="ne-NP" sz="2200" b="1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008783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2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२</a:t>
                      </a:r>
                      <a:endParaRPr lang="en-US" sz="22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249" marR="8249" marT="61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ne-NP" sz="22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फ्रार्इ उत्पादन तथा वितरण</a:t>
                      </a:r>
                      <a:r>
                        <a:rPr lang="ne-NP" sz="2200" b="0" i="0" u="none" strike="noStrike" baseline="0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 </a:t>
                      </a:r>
                      <a:r>
                        <a:rPr lang="ne-NP" sz="22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(०००)</a:t>
                      </a:r>
                      <a:endParaRPr lang="ne-NP" sz="22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249" marR="8249" marT="61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2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संख्या</a:t>
                      </a:r>
                      <a:endParaRPr lang="ne-NP" sz="22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249" marR="8249" marT="61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1500</a:t>
                      </a:r>
                      <a:endParaRPr lang="en-US" sz="22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600</a:t>
                      </a:r>
                      <a:endParaRPr lang="en-US" sz="22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200" b="1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4909.298</a:t>
                      </a:r>
                      <a:endParaRPr lang="en-US" sz="2200" b="1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200" b="1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718.21</a:t>
                      </a:r>
                      <a:endParaRPr lang="ne-NP" sz="2200" b="1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970894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2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३</a:t>
                      </a:r>
                      <a:endParaRPr lang="en-US" sz="22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249" marR="8249" marT="61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ne-NP" sz="22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फिङ्गरलिङ्ग उत्पादन</a:t>
                      </a:r>
                      <a:r>
                        <a:rPr lang="ne-NP" sz="2200" b="0" i="0" u="none" strike="noStrike" baseline="0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 </a:t>
                      </a:r>
                      <a:r>
                        <a:rPr lang="ne-NP" sz="22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तथा वितरण</a:t>
                      </a:r>
                      <a:r>
                        <a:rPr lang="ne-NP" sz="2200" b="0" i="0" u="none" strike="noStrike" baseline="0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 </a:t>
                      </a:r>
                      <a:r>
                        <a:rPr lang="ne-NP" sz="22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(०००)</a:t>
                      </a:r>
                      <a:endParaRPr lang="ne-NP" sz="22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249" marR="8249" marT="61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2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संख्या</a:t>
                      </a:r>
                      <a:endParaRPr lang="ne-NP" sz="22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249" marR="8249" marT="61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2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1</a:t>
                      </a:r>
                      <a:r>
                        <a:rPr lang="ne-NP" sz="22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२</a:t>
                      </a:r>
                      <a:r>
                        <a:rPr lang="en-IN" sz="22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00</a:t>
                      </a:r>
                      <a:endParaRPr lang="en-US" sz="22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400</a:t>
                      </a:r>
                      <a:endParaRPr lang="en-US" sz="22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200" b="1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1678.414</a:t>
                      </a:r>
                      <a:endParaRPr lang="en-US" sz="2200" b="1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200" b="1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319.60</a:t>
                      </a:r>
                      <a:endParaRPr lang="ne-NP" sz="2200" b="1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177130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2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४</a:t>
                      </a:r>
                      <a:endParaRPr lang="en-US" sz="22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249" marR="8249" marT="61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ne-NP" sz="22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इयरलिङ्ग/खानेमाछा उत्पादन तथा विक्री </a:t>
                      </a:r>
                      <a:endParaRPr lang="ne-NP" sz="22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249" marR="8249" marT="61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2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के.जी.</a:t>
                      </a:r>
                      <a:endParaRPr lang="ne-NP" sz="22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249" marR="8249" marT="61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500</a:t>
                      </a:r>
                      <a:endParaRPr lang="en-US" sz="22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249" marR="8249" marT="61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0</a:t>
                      </a:r>
                      <a:endParaRPr lang="en-US" sz="22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200" b="1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183.5</a:t>
                      </a:r>
                      <a:endParaRPr lang="en-US" sz="2200" b="1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200" b="1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183.5</a:t>
                      </a:r>
                      <a:endParaRPr lang="ne-NP" sz="2200" b="1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04800" y="457200"/>
            <a:ext cx="11506200" cy="685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b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kumimoji="0" lang="ne-NP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Kalimati" pitchFamily="2"/>
              </a:rPr>
              <a:t>मत्स्यजन्य</a:t>
            </a:r>
            <a:r>
              <a:rPr kumimoji="0" lang="ne-NP" sz="3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Kalimati" pitchFamily="2"/>
              </a:rPr>
              <a:t> उत्पादन तथा विक्री वितरण (वार्षिक)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Kalimati" pitchFamily="2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63124"/>
              </p:ext>
            </p:extLst>
          </p:nvPr>
        </p:nvGraphicFramePr>
        <p:xfrm>
          <a:off x="304800" y="1219200"/>
          <a:ext cx="11474110" cy="5069146"/>
        </p:xfrm>
        <a:graphic>
          <a:graphicData uri="http://schemas.openxmlformats.org/drawingml/2006/table">
            <a:tbl>
              <a:tblPr/>
              <a:tblGrid>
                <a:gridCol w="778499"/>
                <a:gridCol w="4675811"/>
                <a:gridCol w="1219200"/>
                <a:gridCol w="1524000"/>
                <a:gridCol w="1981200"/>
                <a:gridCol w="1295400"/>
              </a:tblGrid>
              <a:tr h="919701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200" b="1" i="0" u="none" strike="noStrike" dirty="0" smtClean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क्र.सं.</a:t>
                      </a:r>
                    </a:p>
                  </a:txBody>
                  <a:tcPr marL="8249" marR="8249" marT="61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200" b="1" i="0" u="none" strike="noStrike" dirty="0" smtClean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विवरण</a:t>
                      </a:r>
                    </a:p>
                  </a:txBody>
                  <a:tcPr marL="8249" marR="8249" marT="61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200" b="1" i="0" u="none" strike="noStrike" dirty="0" smtClean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इकाई</a:t>
                      </a:r>
                    </a:p>
                  </a:txBody>
                  <a:tcPr marL="8249" marR="8249" marT="61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200" b="1" i="0" u="none" strike="noStrike" baseline="0" dirty="0" smtClean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वार्षिक लक्ष्य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200" b="1" i="0" u="none" strike="noStrike" baseline="0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वार्षिक </a:t>
                      </a:r>
                      <a:r>
                        <a:rPr lang="ne-NP" sz="2200" b="1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प्रगति</a:t>
                      </a:r>
                      <a:endParaRPr lang="en-US" sz="2200" b="1" i="0" u="none" strike="noStrike" dirty="0" smtClean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200" b="1" dirty="0" smtClean="0">
                          <a:solidFill>
                            <a:schemeClr val="tx1"/>
                          </a:solidFill>
                          <a:cs typeface="Kalimati" pitchFamily="2"/>
                        </a:rPr>
                        <a:t> प्रगति %</a:t>
                      </a:r>
                      <a:endParaRPr lang="en-US" sz="2200" b="1" dirty="0">
                        <a:solidFill>
                          <a:schemeClr val="tx1"/>
                        </a:solidFill>
                        <a:cs typeface="Kalimati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2638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2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१</a:t>
                      </a:r>
                      <a:endParaRPr lang="en-US" sz="22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249" marR="8249" marT="61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ne-NP" sz="22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ह्याचलि</a:t>
                      </a:r>
                      <a:r>
                        <a:rPr lang="ne-NP" sz="2200" b="0" i="0" u="none" strike="noStrike" dirty="0" smtClean="0">
                          <a:solidFill>
                            <a:schemeClr val="tx1"/>
                          </a:solidFill>
                          <a:latin typeface="Preeti"/>
                          <a:cs typeface="Kalimati" pitchFamily="2"/>
                        </a:rPr>
                        <a:t>ङ्ग</a:t>
                      </a:r>
                      <a:r>
                        <a:rPr lang="ne-NP" sz="2200" b="0" i="0" u="none" strike="noStrike" baseline="0" dirty="0" smtClean="0">
                          <a:solidFill>
                            <a:schemeClr val="tx1"/>
                          </a:solidFill>
                          <a:latin typeface="Preeti"/>
                          <a:cs typeface="Kalimati" pitchFamily="2"/>
                        </a:rPr>
                        <a:t> उत्पादन</a:t>
                      </a:r>
                      <a:r>
                        <a:rPr lang="ne-NP" sz="22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 तथा</a:t>
                      </a:r>
                      <a:r>
                        <a:rPr lang="ne-NP" sz="2200" b="0" i="0" u="none" strike="noStrike" baseline="0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  </a:t>
                      </a:r>
                      <a:r>
                        <a:rPr lang="ne-NP" sz="22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वितरण (०००)</a:t>
                      </a:r>
                      <a:endParaRPr lang="ne-NP" sz="22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249" marR="8249" marT="61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2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संख्या</a:t>
                      </a:r>
                      <a:endParaRPr lang="ne-NP" sz="22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249" marR="8249" marT="61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2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20000</a:t>
                      </a:r>
                      <a:endParaRPr lang="en-US" sz="22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25900</a:t>
                      </a:r>
                      <a:endParaRPr lang="en-US" sz="2200" b="1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+29.5</a:t>
                      </a:r>
                      <a:endParaRPr lang="ne-NP" sz="2200" b="1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008783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2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२</a:t>
                      </a:r>
                      <a:endParaRPr lang="en-US" sz="22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249" marR="8249" marT="61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ne-NP" sz="22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फ्रार्इ उत्पादन तथा वितरण</a:t>
                      </a:r>
                      <a:r>
                        <a:rPr lang="ne-NP" sz="2200" b="0" i="0" u="none" strike="noStrike" baseline="0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 </a:t>
                      </a:r>
                      <a:r>
                        <a:rPr lang="ne-NP" sz="22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(०००)</a:t>
                      </a:r>
                      <a:endParaRPr lang="ne-NP" sz="22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249" marR="8249" marT="61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2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संख्या</a:t>
                      </a:r>
                      <a:endParaRPr lang="ne-NP" sz="22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249" marR="8249" marT="61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1500</a:t>
                      </a:r>
                      <a:endParaRPr lang="en-US" sz="22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6381.058</a:t>
                      </a:r>
                      <a:endParaRPr lang="en-US" sz="2200" b="1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+325.40</a:t>
                      </a:r>
                      <a:endParaRPr lang="ne-NP" sz="2200" b="1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970894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2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३</a:t>
                      </a:r>
                      <a:endParaRPr lang="en-US" sz="22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249" marR="8249" marT="61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ne-NP" sz="22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फिङ्गरलिङ्ग उत्पादन</a:t>
                      </a:r>
                      <a:r>
                        <a:rPr lang="ne-NP" sz="2200" b="0" i="0" u="none" strike="noStrike" baseline="0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 </a:t>
                      </a:r>
                      <a:r>
                        <a:rPr lang="ne-NP" sz="22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तथा वितरण</a:t>
                      </a:r>
                      <a:r>
                        <a:rPr lang="ne-NP" sz="2200" b="0" i="0" u="none" strike="noStrike" baseline="0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 </a:t>
                      </a:r>
                      <a:r>
                        <a:rPr lang="ne-NP" sz="22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(०००)</a:t>
                      </a:r>
                      <a:endParaRPr lang="ne-NP" sz="22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249" marR="8249" marT="61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2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संख्या</a:t>
                      </a:r>
                      <a:endParaRPr lang="ne-NP" sz="22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249" marR="8249" marT="61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2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1</a:t>
                      </a:r>
                      <a:r>
                        <a:rPr lang="ne-NP" sz="22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२</a:t>
                      </a:r>
                      <a:r>
                        <a:rPr lang="en-IN" sz="22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00</a:t>
                      </a:r>
                      <a:endParaRPr lang="en-US" sz="22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2624.672</a:t>
                      </a:r>
                      <a:endParaRPr lang="en-US" sz="2200" b="1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+118.72</a:t>
                      </a:r>
                      <a:endParaRPr lang="ne-NP" sz="2200" b="1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177130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2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४</a:t>
                      </a:r>
                      <a:endParaRPr lang="en-US" sz="22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249" marR="8249" marT="61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ne-NP" sz="22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इयरलिङ्ग/खानेमाछा उत्पादन तथा विक्री </a:t>
                      </a:r>
                      <a:endParaRPr lang="ne-NP" sz="22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249" marR="8249" marT="61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2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के.जी.</a:t>
                      </a:r>
                      <a:endParaRPr lang="ne-NP" sz="22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249" marR="8249" marT="61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500</a:t>
                      </a:r>
                      <a:endParaRPr lang="en-US" sz="22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249" marR="8249" marT="61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1721.5</a:t>
                      </a:r>
                      <a:endParaRPr lang="en-US" sz="2200" b="1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+244.3</a:t>
                      </a:r>
                      <a:endParaRPr lang="ne-NP" sz="2200" b="1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1491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6997416"/>
              </p:ext>
            </p:extLst>
          </p:nvPr>
        </p:nvGraphicFramePr>
        <p:xfrm>
          <a:off x="381000" y="685800"/>
          <a:ext cx="6324603" cy="6019800"/>
        </p:xfrm>
        <a:graphic>
          <a:graphicData uri="http://schemas.openxmlformats.org/drawingml/2006/table">
            <a:tbl>
              <a:tblPr/>
              <a:tblGrid>
                <a:gridCol w="914400"/>
                <a:gridCol w="2667000"/>
                <a:gridCol w="2743203"/>
              </a:tblGrid>
              <a:tr h="584556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400" b="1" i="0" u="none" strike="noStrike" dirty="0" smtClean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क्र.सं.</a:t>
                      </a:r>
                    </a:p>
                  </a:txBody>
                  <a:tcPr marL="10093" marR="10093" marT="75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400" b="1" i="0" u="none" strike="noStrike" dirty="0" smtClean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कृयाकलाप </a:t>
                      </a:r>
                    </a:p>
                  </a:txBody>
                  <a:tcPr marL="10093" marR="10093" marT="75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400" b="1" i="0" u="none" strike="noStrike" dirty="0" smtClean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 रकम</a:t>
                      </a:r>
                      <a:r>
                        <a:rPr lang="ne-NP" sz="2400" b="1" i="0" u="none" strike="noStrike" baseline="0" dirty="0" smtClean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 </a:t>
                      </a:r>
                      <a:r>
                        <a:rPr lang="ne-NP" sz="2400" b="1" i="0" u="none" strike="noStrike" dirty="0" smtClean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रु.</a:t>
                      </a:r>
                    </a:p>
                  </a:txBody>
                  <a:tcPr marL="10093" marR="10093" marT="75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129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400" b="1" i="0" u="none" strike="noStrike" dirty="0" smtClean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क</a:t>
                      </a:r>
                      <a:endParaRPr lang="ne-NP" sz="2400" b="1" i="0" u="none" strike="noStrike" dirty="0">
                        <a:solidFill>
                          <a:srgbClr val="00000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10093" marR="10093" marT="75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400" b="1" i="0" u="none" strike="noStrike" dirty="0" smtClean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मत्स्य विज उत्पादन तथा विक्री वितरण </a:t>
                      </a:r>
                    </a:p>
                  </a:txBody>
                  <a:tcPr marL="10093" marR="10093" marT="75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84556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4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१</a:t>
                      </a:r>
                      <a:endParaRPr lang="ne-NP" sz="24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10093" marR="10093" marT="75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e-NP" sz="2400" b="0" dirty="0" smtClean="0">
                          <a:solidFill>
                            <a:schemeClr val="tx1"/>
                          </a:solidFill>
                          <a:cs typeface="Kalimati" pitchFamily="2"/>
                        </a:rPr>
                        <a:t>ह्याचलिङ्ग</a:t>
                      </a:r>
                      <a:endParaRPr lang="en-US" sz="2400" b="0" dirty="0">
                        <a:solidFill>
                          <a:schemeClr val="tx1"/>
                        </a:solidFill>
                        <a:cs typeface="Kalimati" pitchFamily="2"/>
                      </a:endParaRPr>
                    </a:p>
                  </a:txBody>
                  <a:tcPr marL="10093" marR="10093" marT="75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5,67,750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4556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4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२</a:t>
                      </a:r>
                      <a:endParaRPr lang="ne-NP" sz="24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10093" marR="10093" marT="75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4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फ्राई</a:t>
                      </a:r>
                    </a:p>
                  </a:txBody>
                  <a:tcPr marL="10093" marR="10093" marT="75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15,95,272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4556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4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३</a:t>
                      </a:r>
                      <a:endParaRPr lang="ne-NP" sz="24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10093" marR="10093" marT="75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4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फिंगरलिङ्ग</a:t>
                      </a:r>
                    </a:p>
                  </a:txBody>
                  <a:tcPr marL="10093" marR="10093" marT="75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0" i="0" u="none" strike="noStrike" kern="1200" dirty="0" smtClean="0">
                          <a:solidFill>
                            <a:schemeClr val="tx1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22,65,775</a:t>
                      </a:r>
                      <a:endParaRPr lang="en-US" sz="2400" b="0" i="0" u="none" strike="noStrike" kern="1200" dirty="0">
                        <a:solidFill>
                          <a:schemeClr val="tx1"/>
                        </a:solidFill>
                        <a:latin typeface="Kalimati"/>
                        <a:ea typeface="+mn-ea"/>
                        <a:cs typeface="Kalimati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129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4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४</a:t>
                      </a:r>
                      <a:endParaRPr lang="ne-NP" sz="24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10093" marR="10093" marT="75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4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खाने माछा</a:t>
                      </a:r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/</a:t>
                      </a:r>
                      <a:r>
                        <a:rPr lang="ne-NP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इयरलिङ्ग</a:t>
                      </a:r>
                      <a:endParaRPr lang="ne-NP" sz="2400" b="0" i="0" u="none" strike="noStrike" dirty="0" smtClean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10093" marR="10093" marT="75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0" i="0" u="none" strike="noStrike" kern="1200" dirty="0" smtClean="0">
                          <a:solidFill>
                            <a:schemeClr val="tx1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4,30,375</a:t>
                      </a:r>
                      <a:endParaRPr lang="en-US" sz="2400" b="0" i="0" u="none" strike="noStrike" kern="1200" dirty="0">
                        <a:solidFill>
                          <a:schemeClr val="tx1"/>
                        </a:solidFill>
                        <a:latin typeface="Kalimati"/>
                        <a:ea typeface="+mn-ea"/>
                        <a:cs typeface="Kalimati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4556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4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५</a:t>
                      </a:r>
                      <a:endParaRPr lang="ne-NP" sz="24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10093" marR="10093" marT="75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4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डबल</a:t>
                      </a:r>
                      <a:r>
                        <a:rPr lang="ne-NP" sz="2400" b="0" i="0" u="none" strike="noStrike" baseline="0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 प्याक</a:t>
                      </a:r>
                      <a:endParaRPr lang="ne-NP" sz="24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10093" marR="10093" marT="75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0" i="0" u="none" strike="noStrike" kern="1200" dirty="0" smtClean="0">
                          <a:solidFill>
                            <a:schemeClr val="tx1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2,05,470</a:t>
                      </a:r>
                      <a:endParaRPr lang="en-US" sz="2400" b="0" i="0" u="none" strike="noStrike" kern="1200" dirty="0">
                        <a:solidFill>
                          <a:schemeClr val="tx1"/>
                        </a:solidFill>
                        <a:latin typeface="Kalimati"/>
                        <a:ea typeface="+mn-ea"/>
                        <a:cs typeface="Kalimati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4556">
                <a:tc>
                  <a:txBody>
                    <a:bodyPr/>
                    <a:lstStyle/>
                    <a:p>
                      <a:pPr algn="ctr" fontAlgn="ctr"/>
                      <a:endParaRPr lang="ne-NP" sz="24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10093" marR="10093" marT="75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4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जम्मा</a:t>
                      </a:r>
                      <a:endParaRPr lang="ne-NP" sz="24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10093" marR="10093" marT="75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e-NP" sz="2400" b="1" dirty="0" smtClean="0">
                          <a:solidFill>
                            <a:schemeClr val="tx1"/>
                          </a:solidFill>
                          <a:cs typeface="Kalimati" pitchFamily="2"/>
                        </a:rPr>
                        <a:t>५०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cs typeface="Kalimati" pitchFamily="2"/>
                        </a:rPr>
                        <a:t>,</a:t>
                      </a:r>
                      <a:r>
                        <a:rPr lang="ne-NP" sz="2400" b="1" dirty="0" smtClean="0">
                          <a:solidFill>
                            <a:schemeClr val="tx1"/>
                          </a:solidFill>
                          <a:cs typeface="Kalimati" pitchFamily="2"/>
                        </a:rPr>
                        <a:t>६४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cs typeface="Kalimati" pitchFamily="2"/>
                        </a:rPr>
                        <a:t>,</a:t>
                      </a:r>
                      <a:r>
                        <a:rPr lang="ne-NP" sz="2400" b="1" dirty="0" smtClean="0">
                          <a:solidFill>
                            <a:schemeClr val="tx1"/>
                          </a:solidFill>
                          <a:cs typeface="Kalimati" pitchFamily="2"/>
                        </a:rPr>
                        <a:t>६४२</a:t>
                      </a:r>
                      <a:endParaRPr lang="en-US" sz="2400" b="1" dirty="0">
                        <a:solidFill>
                          <a:schemeClr val="tx1"/>
                        </a:solidFill>
                        <a:cs typeface="Kalimati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77322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4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ख</a:t>
                      </a:r>
                      <a:endParaRPr lang="ne-NP" sz="24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10093" marR="10093" marT="75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400" b="1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अन्य</a:t>
                      </a:r>
                      <a:endParaRPr lang="ne-NP" sz="24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10093" marR="10093" marT="75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79821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4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१</a:t>
                      </a:r>
                      <a:endParaRPr lang="ne-NP" sz="24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10093" marR="10093" marT="75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4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प्रशासनिक/टेन्डर</a:t>
                      </a:r>
                      <a:endParaRPr lang="ne-NP" sz="24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10093" marR="10093" marT="75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e-NP" sz="2400" b="1" i="0" u="none" strike="noStrike" kern="1200" dirty="0" smtClean="0">
                          <a:solidFill>
                            <a:schemeClr val="tx1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2४</a:t>
                      </a:r>
                      <a:r>
                        <a:rPr lang="en-US" sz="2400" b="1" i="0" u="none" strike="noStrike" kern="1200" dirty="0" smtClean="0">
                          <a:solidFill>
                            <a:schemeClr val="tx1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,</a:t>
                      </a:r>
                      <a:r>
                        <a:rPr lang="ne-NP" sz="2400" b="1" i="0" u="none" strike="noStrike" kern="1200" dirty="0" smtClean="0">
                          <a:solidFill>
                            <a:schemeClr val="tx1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000</a:t>
                      </a:r>
                      <a:endParaRPr lang="en-US" sz="2400" b="1" i="0" u="none" strike="noStrike" kern="1200" dirty="0">
                        <a:solidFill>
                          <a:schemeClr val="tx1"/>
                        </a:solidFill>
                        <a:latin typeface="Kalimati"/>
                        <a:ea typeface="+mn-ea"/>
                        <a:cs typeface="Kalimati" pitchFamily="2"/>
                      </a:endParaRPr>
                    </a:p>
                  </a:txBody>
                  <a:tcPr marL="12700" marR="127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10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 </a:t>
                      </a:r>
                    </a:p>
                  </a:txBody>
                  <a:tcPr marL="10093" marR="10093" marT="75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400" b="1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जम्मा</a:t>
                      </a:r>
                      <a:endParaRPr lang="ne-NP" sz="2400" b="1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10093" marR="10093" marT="75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e-NP" sz="2400" b="1" i="0" u="none" strike="noStrike" kern="1200" dirty="0" smtClean="0">
                          <a:solidFill>
                            <a:schemeClr val="tx1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      ५०</a:t>
                      </a:r>
                      <a:r>
                        <a:rPr lang="en-US" sz="2400" b="1" i="0" u="none" strike="noStrike" kern="1200" dirty="0" smtClean="0">
                          <a:solidFill>
                            <a:schemeClr val="tx1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,</a:t>
                      </a:r>
                      <a:r>
                        <a:rPr lang="ne-NP" sz="2400" b="1" i="0" u="none" strike="noStrike" kern="1200" dirty="0" smtClean="0">
                          <a:solidFill>
                            <a:schemeClr val="tx1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८८</a:t>
                      </a:r>
                      <a:r>
                        <a:rPr lang="en-US" sz="2400" b="1" i="0" u="none" strike="noStrike" kern="1200" dirty="0" smtClean="0">
                          <a:solidFill>
                            <a:schemeClr val="tx1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,</a:t>
                      </a:r>
                      <a:r>
                        <a:rPr lang="ne-NP" sz="2400" b="1" i="0" u="none" strike="noStrike" kern="1200" dirty="0" smtClean="0">
                          <a:solidFill>
                            <a:schemeClr val="tx1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६४२</a:t>
                      </a:r>
                      <a:endParaRPr lang="en-US" sz="2400" b="1" i="0" u="none" strike="noStrike" kern="1200" dirty="0">
                        <a:solidFill>
                          <a:schemeClr val="tx1"/>
                        </a:solidFill>
                        <a:latin typeface="Kalimati"/>
                        <a:ea typeface="+mn-ea"/>
                        <a:cs typeface="Kalimati" pitchFamily="2"/>
                      </a:endParaRPr>
                    </a:p>
                  </a:txBody>
                  <a:tcPr marL="12700" marR="127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381000" y="152400"/>
            <a:ext cx="6324600" cy="533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e-NP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Kalimati" pitchFamily="2"/>
              </a:rPr>
              <a:t>राजश्व संकलन विवरण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Kalimati" pitchFamily="2"/>
            </a:endParaRPr>
          </a:p>
        </p:txBody>
      </p:sp>
      <p:pic>
        <p:nvPicPr>
          <p:cNvPr id="6" name="Picture 5" descr="C:\Users\Shrawn\Desktop\prog photo 073.74\table fish\IMG_20170623_10350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08800" y="4800600"/>
            <a:ext cx="3860800" cy="1828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loud Callout 6"/>
          <p:cNvSpPr/>
          <p:nvPr/>
        </p:nvSpPr>
        <p:spPr>
          <a:xfrm rot="1170213">
            <a:off x="10304222" y="4490086"/>
            <a:ext cx="1554297" cy="1304773"/>
          </a:xfrm>
          <a:prstGeom prst="cloudCallou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e-NP" sz="2000" b="1" dirty="0" smtClean="0">
                <a:solidFill>
                  <a:schemeClr val="bg1"/>
                </a:solidFill>
                <a:latin typeface="Preeti" pitchFamily="2" charset="0"/>
                <a:cs typeface="Kalimati" pitchFamily="2"/>
              </a:rPr>
              <a:t>खाने माछा विक्री</a:t>
            </a:r>
            <a:r>
              <a:rPr lang="en-US" sz="2000" b="1" dirty="0" smtClean="0">
                <a:solidFill>
                  <a:schemeClr val="bg1"/>
                </a:solidFill>
                <a:latin typeface="Preeti" pitchFamily="2" charset="0"/>
                <a:cs typeface="Kalimati" pitchFamily="2"/>
              </a:rPr>
              <a:t> </a:t>
            </a:r>
            <a:endParaRPr lang="en-US" sz="2000" b="1" dirty="0">
              <a:solidFill>
                <a:schemeClr val="bg1"/>
              </a:solidFill>
              <a:latin typeface="Preeti" pitchFamily="2" charset="0"/>
              <a:cs typeface="Kalimati" pitchFamily="2"/>
            </a:endParaRPr>
          </a:p>
        </p:txBody>
      </p:sp>
      <p:pic>
        <p:nvPicPr>
          <p:cNvPr id="10" name="Picture 9" descr="C:\Users\Shrawn\Desktop\fdc banke photo 77.78\IMG_20200226_134032.jpg"/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908800" y="2484120"/>
            <a:ext cx="3860800" cy="17830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 descr="C:\Users\Shrawn\Desktop\fdc banke photo 77.78\IMG_20200226_134037.jpg"/>
          <p:cNvPicPr/>
          <p:nvPr/>
        </p:nvPicPr>
        <p:blipFill>
          <a:blip r:embed="rId5" cstate="print"/>
          <a:stretch>
            <a:fillRect/>
          </a:stretch>
        </p:blipFill>
        <p:spPr bwMode="auto">
          <a:xfrm>
            <a:off x="6908800" y="243840"/>
            <a:ext cx="3860800" cy="17373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Cloud 7"/>
          <p:cNvSpPr/>
          <p:nvPr/>
        </p:nvSpPr>
        <p:spPr>
          <a:xfrm>
            <a:off x="10287000" y="1676400"/>
            <a:ext cx="1524000" cy="1219200"/>
          </a:xfrm>
          <a:prstGeom prst="cloud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e-NP" sz="2000" b="1" dirty="0" smtClean="0">
                <a:solidFill>
                  <a:srgbClr val="FFFF00"/>
                </a:solidFill>
                <a:latin typeface="Preeti" pitchFamily="2" charset="0"/>
                <a:cs typeface="Kalimati" pitchFamily="2"/>
              </a:rPr>
              <a:t>मत्स्य विज विक्री</a:t>
            </a:r>
            <a:endParaRPr lang="en-US" sz="2000" b="1" dirty="0" smtClean="0">
              <a:solidFill>
                <a:srgbClr val="FFFF00"/>
              </a:solidFill>
              <a:latin typeface="Preeti" pitchFamily="2" charset="0"/>
              <a:cs typeface="Kalimati" pitchFamily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1600200"/>
            <a:ext cx="9067800" cy="533400"/>
          </a:xfrm>
          <a:ln w="127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ne-NP" sz="2000" dirty="0" smtClean="0">
                <a:cs typeface="Kalimati" pitchFamily="2"/>
              </a:rPr>
              <a:t>आ.व.2081/82 को भन्दा </a:t>
            </a:r>
            <a:r>
              <a:rPr lang="ne-NP" sz="2000" b="1" dirty="0" smtClean="0">
                <a:cs typeface="Kalimati" pitchFamily="2"/>
              </a:rPr>
              <a:t>53.53</a:t>
            </a:r>
            <a:r>
              <a:rPr lang="en-US" sz="2000" b="1" dirty="0" smtClean="0">
                <a:cs typeface="Kalimati" pitchFamily="2"/>
              </a:rPr>
              <a:t>% </a:t>
            </a:r>
            <a:r>
              <a:rPr lang="ne-NP" sz="2000" b="1" dirty="0" smtClean="0">
                <a:cs typeface="Kalimati" pitchFamily="2"/>
              </a:rPr>
              <a:t>(रु.17,74,241)</a:t>
            </a:r>
            <a:r>
              <a:rPr lang="ne-NP" sz="2000" dirty="0" smtClean="0">
                <a:cs typeface="Kalimati" pitchFamily="2"/>
              </a:rPr>
              <a:t> बढी उत्पादन गर्न सफल</a:t>
            </a:r>
            <a:endParaRPr lang="en-US" sz="2000" dirty="0">
              <a:cs typeface="Kalimati" pitchFamily="2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6358283"/>
              </p:ext>
            </p:extLst>
          </p:nvPr>
        </p:nvGraphicFramePr>
        <p:xfrm>
          <a:off x="609600" y="1143000"/>
          <a:ext cx="10972800" cy="4983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762000" y="427038"/>
            <a:ext cx="109728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e-NP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itchFamily="2"/>
              </a:rPr>
              <a:t>राजस्वको तुलनात्मक विवरण</a:t>
            </a:r>
            <a:endParaRPr lang="en-US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09528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10972800" cy="715962"/>
          </a:xfr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just"/>
            <a:r>
              <a:rPr lang="ne-NP" sz="3600" b="1" dirty="0" smtClean="0">
                <a:ln w="19050">
                  <a:solidFill>
                    <a:schemeClr val="tx1"/>
                  </a:solidFill>
                </a:ln>
                <a:cs typeface="Kalimati" pitchFamily="2"/>
              </a:rPr>
              <a:t>   सरकारी र निजी ह्याचरीको तुलनात्मक मूल्य दर विश्लेष्ण</a:t>
            </a:r>
            <a:endParaRPr lang="en-US" sz="3600" b="1" dirty="0">
              <a:ln w="19050">
                <a:solidFill>
                  <a:schemeClr val="tx1"/>
                </a:solidFill>
              </a:ln>
              <a:cs typeface="Kalimati" pitchFamily="2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8534383"/>
              </p:ext>
            </p:extLst>
          </p:nvPr>
        </p:nvGraphicFramePr>
        <p:xfrm>
          <a:off x="609600" y="1143000"/>
          <a:ext cx="10972800" cy="530515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38400"/>
                <a:gridCol w="762000"/>
                <a:gridCol w="1066800"/>
                <a:gridCol w="990600"/>
                <a:gridCol w="1143000"/>
                <a:gridCol w="1447800"/>
                <a:gridCol w="1676400"/>
                <a:gridCol w="1447800"/>
              </a:tblGrid>
              <a:tr h="838200"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भुरा </a:t>
                      </a:r>
                      <a:r>
                        <a:rPr lang="ne-NP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तथा खाने माछा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700" b="1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एकाइ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परिमाण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सरकारी </a:t>
                      </a:r>
                      <a:endParaRPr lang="en-US" sz="1700" b="1" i="0" u="none" strike="noStrike" dirty="0" smtClean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  <a:p>
                      <a:pPr algn="ctr" rtl="0" fontAlgn="ctr"/>
                      <a:r>
                        <a:rPr lang="ne-NP" sz="1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दर </a:t>
                      </a:r>
                      <a:r>
                        <a:rPr lang="ne-NP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रु.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निजी दर रु.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सरकारी जम्मा </a:t>
                      </a:r>
                      <a:endParaRPr lang="en-US" sz="1700" b="1" i="0" u="none" strike="noStrike" dirty="0" smtClean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  <a:p>
                      <a:pPr algn="ctr" rtl="0" fontAlgn="ctr"/>
                      <a:r>
                        <a:rPr lang="ne-NP" sz="1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रकम </a:t>
                      </a:r>
                      <a:r>
                        <a:rPr lang="ne-NP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रु.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निजी जम्मा रकम रु.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700" b="1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फरक</a:t>
                      </a:r>
                    </a:p>
                  </a:txBody>
                  <a:tcPr marL="9525" marR="9525" marT="9525" marB="0" anchor="ctr"/>
                </a:tc>
              </a:tr>
              <a:tr h="794657"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150000"/>
                        </a:lnSpc>
                      </a:pPr>
                      <a:r>
                        <a:rPr lang="ne-NP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ह्यालिङ्ग </a:t>
                      </a:r>
                      <a:r>
                        <a:rPr lang="ne-NP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उत्पादन तथा वितरण 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7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लाख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259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2000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2000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518000.0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518000.0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</a:tr>
              <a:tr h="653143"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150000"/>
                        </a:lnSpc>
                      </a:pPr>
                      <a:r>
                        <a:rPr lang="ne-NP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फ्राई उत्पादन तथा वितरण 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7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संख्या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6381058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0.25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1595264.50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6381058.00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4785793.50</a:t>
                      </a:r>
                    </a:p>
                  </a:txBody>
                  <a:tcPr marL="9525" marR="9525" marT="9525" marB="0" anchor="ctr"/>
                </a:tc>
              </a:tr>
              <a:tr h="685800"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150000"/>
                        </a:lnSpc>
                      </a:pPr>
                      <a:r>
                        <a:rPr lang="ne-NP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फिङ्गरलिङ्ग उत्पादन तथा वितरण 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7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संख्या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2228170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0.75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1671127.50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6684510.00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5013382.50</a:t>
                      </a:r>
                    </a:p>
                  </a:txBody>
                  <a:tcPr marL="9525" marR="9525" marT="9525" marB="0" anchor="ctr"/>
                </a:tc>
              </a:tr>
              <a:tr h="762000"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150000"/>
                        </a:lnSpc>
                      </a:pPr>
                      <a:r>
                        <a:rPr lang="ne-NP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एड्भान्स फिङ्गरलिङ्ग उत्पादन तथा वितरण 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7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संख्या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396502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1.5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594753.00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2379012.00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1784259.00</a:t>
                      </a:r>
                    </a:p>
                  </a:txBody>
                  <a:tcPr marL="9525" marR="9525" marT="9525" marB="0" anchor="ctr"/>
                </a:tc>
              </a:tr>
              <a:tr h="836023"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150000"/>
                        </a:lnSpc>
                      </a:pPr>
                      <a:r>
                        <a:rPr lang="ne-NP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इयरलिङ्ग </a:t>
                      </a:r>
                      <a:r>
                        <a:rPr lang="ne-NP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उत्पादन तथा तथा खाने </a:t>
                      </a:r>
                      <a:r>
                        <a:rPr lang="ne-NP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माछा </a:t>
                      </a:r>
                      <a:r>
                        <a:rPr lang="ne-NP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वितरण 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7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के.जी.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1000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250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600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250000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600000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350000</a:t>
                      </a:r>
                    </a:p>
                  </a:txBody>
                  <a:tcPr marL="9525" marR="9525" marT="9525" marB="0" anchor="ctr"/>
                </a:tc>
              </a:tr>
              <a:tr h="609600"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        जम्मा</a:t>
                      </a:r>
                      <a:endParaRPr lang="ne-NP" sz="17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4629145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1</a:t>
                      </a:r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,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65</a:t>
                      </a:r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,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62</a:t>
                      </a:r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,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580.0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1</a:t>
                      </a:r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,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19</a:t>
                      </a:r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,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33</a:t>
                      </a:r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,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435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8268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10972800" cy="1143000"/>
          </a:xfrm>
        </p:spPr>
        <p:txBody>
          <a:bodyPr>
            <a:noAutofit/>
          </a:bodyPr>
          <a:lstStyle/>
          <a:p>
            <a:r>
              <a:rPr lang="ne-NP" sz="8000" dirty="0" smtClean="0">
                <a:cs typeface="Kalimati" pitchFamily="2"/>
              </a:rPr>
              <a:t>स्वागतम</a:t>
            </a:r>
            <a:endParaRPr lang="en-US" sz="8000" dirty="0">
              <a:cs typeface="Kalimati" pitchFamily="2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24438" y="2095500"/>
            <a:ext cx="2143125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Content Placeholder 4" descr="C:\Documents and Settings\Admin\My Documents\My Pictures\lmkbubblfsh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334000" y="5257800"/>
            <a:ext cx="4191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16534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563562"/>
          </a:xfrm>
        </p:spPr>
        <p:txBody>
          <a:bodyPr>
            <a:normAutofit fontScale="90000"/>
          </a:bodyPr>
          <a:lstStyle/>
          <a:p>
            <a:r>
              <a:rPr lang="ne-NP" b="1" u="sng" dirty="0" smtClean="0">
                <a:cs typeface="Kalimati" pitchFamily="2"/>
              </a:rPr>
              <a:t>मत्स्य उत्पादनको वित्तिय विवरण</a:t>
            </a:r>
            <a:endParaRPr lang="en-US" b="1" u="sng" dirty="0">
              <a:cs typeface="Kalimati" pitchFamily="2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2902708"/>
              </p:ext>
            </p:extLst>
          </p:nvPr>
        </p:nvGraphicFramePr>
        <p:xfrm>
          <a:off x="609600" y="1219200"/>
          <a:ext cx="10972800" cy="4906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8051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33400"/>
            <a:ext cx="10591800" cy="838200"/>
          </a:xfrm>
          <a:solidFill>
            <a:schemeClr val="accent5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txBody>
          <a:bodyPr anchor="b">
            <a:normAutofit/>
          </a:bodyPr>
          <a:lstStyle/>
          <a:p>
            <a:r>
              <a:rPr lang="ne-NP" sz="4000" b="1" dirty="0" smtClean="0">
                <a:ln w="12700">
                  <a:solidFill>
                    <a:schemeClr val="tx1"/>
                  </a:solidFill>
                </a:ln>
                <a:cs typeface="Kalimati" pitchFamily="2"/>
              </a:rPr>
              <a:t>तराई क्षेत्रमा भुरा विक्रिवितरणः वार्षिक</a:t>
            </a:r>
            <a:endParaRPr lang="en-US" sz="4000" b="1" dirty="0">
              <a:ln w="12700">
                <a:solidFill>
                  <a:schemeClr val="tx1"/>
                </a:solidFill>
              </a:ln>
              <a:cs typeface="Kalimati" pitchFamily="2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9371903"/>
              </p:ext>
            </p:extLst>
          </p:nvPr>
        </p:nvGraphicFramePr>
        <p:xfrm>
          <a:off x="838200" y="1447800"/>
          <a:ext cx="10591800" cy="46024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219200"/>
                <a:gridCol w="1600200"/>
                <a:gridCol w="1752600"/>
                <a:gridCol w="1752600"/>
                <a:gridCol w="2743200"/>
                <a:gridCol w="1524000"/>
              </a:tblGrid>
              <a:tr h="685800"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50000"/>
                        </a:lnSpc>
                      </a:pPr>
                      <a:r>
                        <a:rPr lang="ne-NP" sz="2400" b="1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जिल्ला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 rtl="0" fontAlgn="ctr">
                        <a:lnSpc>
                          <a:spcPct val="150000"/>
                        </a:lnSpc>
                      </a:pPr>
                      <a:r>
                        <a:rPr lang="ne-NP" sz="2400" b="1" i="0" u="none" strike="noStrike" dirty="0" smtClean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ह्याचलिङ्ग</a:t>
                      </a:r>
                      <a:endParaRPr lang="ne-NP" sz="2400" b="1" i="0" u="none" strike="noStrike" dirty="0">
                        <a:solidFill>
                          <a:srgbClr val="00000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50000"/>
                        </a:lnSpc>
                      </a:pPr>
                      <a:r>
                        <a:rPr lang="ne-NP" sz="2400" b="1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फ्राई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50000"/>
                        </a:lnSpc>
                      </a:pPr>
                      <a:r>
                        <a:rPr lang="ne-NP" sz="2400" b="1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फिङ्गरलिङ्ग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50000"/>
                        </a:lnSpc>
                      </a:pPr>
                      <a:r>
                        <a:rPr lang="ne-NP" sz="2400" b="1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एड्भान्स फिङ्गरलिङ्ग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50000"/>
                        </a:lnSpc>
                      </a:pPr>
                      <a:r>
                        <a:rPr lang="ne-NP" sz="2400" b="1" i="0" u="none" strike="noStrike" dirty="0" smtClean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ईयरलिङ्ग</a:t>
                      </a:r>
                      <a:endParaRPr lang="ne-NP" sz="2400" b="1" i="0" u="none" strike="noStrike" dirty="0">
                        <a:solidFill>
                          <a:srgbClr val="00000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24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बाँके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2800" b="1" i="0" u="none" strike="noStrike" kern="1200" dirty="0" smtClean="0">
                          <a:solidFill>
                            <a:schemeClr val="tx1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15%</a:t>
                      </a:r>
                      <a:endParaRPr lang="en-US" sz="2800" b="1" i="0" u="none" strike="noStrike" kern="1200" dirty="0">
                        <a:solidFill>
                          <a:schemeClr val="tx1"/>
                        </a:solidFill>
                        <a:latin typeface="Kalimati"/>
                        <a:ea typeface="+mn-ea"/>
                        <a:cs typeface="Kalimati" pitchFamily="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2800" b="1" i="0" u="none" strike="noStrike" kern="1200" dirty="0" smtClean="0">
                          <a:solidFill>
                            <a:schemeClr val="tx1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21%</a:t>
                      </a:r>
                      <a:endParaRPr lang="en-US" sz="2800" b="1" i="0" u="none" strike="noStrike" kern="1200" dirty="0">
                        <a:solidFill>
                          <a:schemeClr val="tx1"/>
                        </a:solidFill>
                        <a:latin typeface="Kalimati"/>
                        <a:ea typeface="+mn-ea"/>
                        <a:cs typeface="Kalimati" pitchFamily="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2800" b="1" i="0" u="none" strike="noStrike" kern="1200" dirty="0" smtClean="0">
                          <a:solidFill>
                            <a:schemeClr val="tx1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35%</a:t>
                      </a:r>
                      <a:endParaRPr lang="en-US" sz="2800" b="1" i="0" u="none" strike="noStrike" kern="1200" dirty="0">
                        <a:solidFill>
                          <a:schemeClr val="tx1"/>
                        </a:solidFill>
                        <a:latin typeface="Kalimati"/>
                        <a:ea typeface="+mn-ea"/>
                        <a:cs typeface="Kalimati" pitchFamily="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2800" b="1" i="0" u="none" strike="noStrike" kern="1200" dirty="0" smtClean="0">
                          <a:solidFill>
                            <a:schemeClr val="tx1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29%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2800" b="1" i="0" u="none" strike="noStrike" kern="1200" dirty="0" smtClean="0">
                          <a:solidFill>
                            <a:schemeClr val="tx1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37</a:t>
                      </a:r>
                      <a:r>
                        <a:rPr lang="en-US" sz="2800" b="1" i="0" u="none" strike="noStrike" kern="1200" dirty="0" smtClean="0">
                          <a:solidFill>
                            <a:schemeClr val="tx1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24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बर्दिया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2800" b="1" i="0" u="none" strike="noStrike" kern="1200" dirty="0" smtClean="0">
                          <a:solidFill>
                            <a:schemeClr val="tx1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75%</a:t>
                      </a:r>
                      <a:endParaRPr lang="en-US" sz="2800" b="1" i="0" u="none" strike="noStrike" kern="1200" dirty="0">
                        <a:solidFill>
                          <a:schemeClr val="tx1"/>
                        </a:solidFill>
                        <a:latin typeface="Kalimati"/>
                        <a:ea typeface="+mn-ea"/>
                        <a:cs typeface="Kalimati" pitchFamily="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2800" b="1" i="0" u="none" strike="noStrike" kern="1200" dirty="0" smtClean="0">
                          <a:solidFill>
                            <a:schemeClr val="tx1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35.2%</a:t>
                      </a:r>
                      <a:endParaRPr lang="en-US" sz="2800" b="1" i="0" u="none" strike="noStrike" kern="1200" dirty="0">
                        <a:solidFill>
                          <a:schemeClr val="tx1"/>
                        </a:solidFill>
                        <a:latin typeface="Kalimati"/>
                        <a:ea typeface="+mn-ea"/>
                        <a:cs typeface="Kalimati" pitchFamily="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2800" b="1" i="0" u="none" strike="noStrike" kern="1200" dirty="0" smtClean="0">
                          <a:solidFill>
                            <a:schemeClr val="tx1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42%</a:t>
                      </a:r>
                      <a:endParaRPr lang="en-US" sz="2800" b="1" i="0" u="none" strike="noStrike" kern="1200" dirty="0">
                        <a:solidFill>
                          <a:schemeClr val="tx1"/>
                        </a:solidFill>
                        <a:latin typeface="Kalimati"/>
                        <a:ea typeface="+mn-ea"/>
                        <a:cs typeface="Kalimati" pitchFamily="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2800" b="1" i="0" u="none" strike="noStrike" kern="1200" dirty="0" smtClean="0">
                          <a:solidFill>
                            <a:schemeClr val="tx1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28%</a:t>
                      </a:r>
                      <a:endParaRPr lang="en-US" sz="2800" b="1" i="0" u="none" strike="noStrike" kern="1200" dirty="0">
                        <a:solidFill>
                          <a:schemeClr val="tx1"/>
                        </a:solidFill>
                        <a:latin typeface="Kalimati"/>
                        <a:ea typeface="+mn-ea"/>
                        <a:cs typeface="Kalimati" pitchFamily="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2800" b="1" i="0" u="none" strike="noStrike" kern="1200" dirty="0" smtClean="0">
                          <a:solidFill>
                            <a:schemeClr val="tx1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42</a:t>
                      </a:r>
                      <a:r>
                        <a:rPr lang="en-US" sz="2800" b="1" i="0" u="none" strike="noStrike" kern="1200" dirty="0" smtClean="0">
                          <a:solidFill>
                            <a:schemeClr val="tx1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%</a:t>
                      </a:r>
                      <a:endParaRPr lang="en-US" sz="2800" b="1" i="0" u="none" strike="noStrike" kern="1200" dirty="0">
                        <a:solidFill>
                          <a:schemeClr val="tx1"/>
                        </a:solidFill>
                        <a:latin typeface="Kalimati"/>
                        <a:ea typeface="+mn-ea"/>
                        <a:cs typeface="Kalimati" pitchFamily="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  <a:tr h="83820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24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दाङ्ग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2800" b="1" i="0" u="none" strike="noStrike" kern="1200" dirty="0" smtClean="0">
                          <a:solidFill>
                            <a:schemeClr val="tx1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0%</a:t>
                      </a:r>
                      <a:endParaRPr lang="en-US" sz="2800" b="1" i="0" u="none" strike="noStrike" kern="1200" dirty="0">
                        <a:solidFill>
                          <a:schemeClr val="tx1"/>
                        </a:solidFill>
                        <a:latin typeface="Kalimati"/>
                        <a:ea typeface="+mn-ea"/>
                        <a:cs typeface="Kalimati" pitchFamily="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2800" b="1" i="0" u="none" strike="noStrike" kern="1200" dirty="0" smtClean="0">
                          <a:solidFill>
                            <a:schemeClr val="tx1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39.3%</a:t>
                      </a:r>
                      <a:endParaRPr lang="en-US" sz="2800" b="1" i="0" u="none" strike="noStrike" kern="1200" dirty="0">
                        <a:solidFill>
                          <a:schemeClr val="tx1"/>
                        </a:solidFill>
                        <a:latin typeface="Kalimati"/>
                        <a:ea typeface="+mn-ea"/>
                        <a:cs typeface="Kalimati" pitchFamily="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2800" b="1" i="0" u="none" strike="noStrike" kern="1200" dirty="0" smtClean="0">
                          <a:solidFill>
                            <a:schemeClr val="tx1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12%</a:t>
                      </a:r>
                      <a:endParaRPr lang="en-US" sz="2800" b="1" i="0" u="none" strike="noStrike" kern="1200" dirty="0">
                        <a:solidFill>
                          <a:schemeClr val="tx1"/>
                        </a:solidFill>
                        <a:latin typeface="Kalimati"/>
                        <a:ea typeface="+mn-ea"/>
                        <a:cs typeface="Kalimati" pitchFamily="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2800" b="1" i="0" u="none" strike="noStrike" kern="1200" dirty="0" smtClean="0">
                          <a:solidFill>
                            <a:schemeClr val="tx1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21%</a:t>
                      </a:r>
                      <a:endParaRPr lang="en-US" sz="2800" b="1" i="0" u="none" strike="noStrike" kern="1200" dirty="0">
                        <a:solidFill>
                          <a:schemeClr val="tx1"/>
                        </a:solidFill>
                        <a:latin typeface="Kalimati"/>
                        <a:ea typeface="+mn-ea"/>
                        <a:cs typeface="Kalimati" pitchFamily="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2800" b="1" i="0" u="none" strike="noStrike" kern="1200" dirty="0" smtClean="0">
                          <a:solidFill>
                            <a:schemeClr val="tx1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21</a:t>
                      </a:r>
                      <a:r>
                        <a:rPr lang="en-US" sz="2800" b="1" i="0" u="none" strike="noStrike" kern="1200" dirty="0" smtClean="0">
                          <a:solidFill>
                            <a:schemeClr val="tx1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%</a:t>
                      </a:r>
                      <a:endParaRPr lang="en-US" sz="2800" b="1" i="0" u="none" strike="noStrike" kern="1200" dirty="0">
                        <a:solidFill>
                          <a:schemeClr val="tx1"/>
                        </a:solidFill>
                        <a:latin typeface="Kalimati"/>
                        <a:ea typeface="+mn-ea"/>
                        <a:cs typeface="Kalimati" pitchFamily="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2484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2400" b="0" i="0" u="none" strike="noStrike" dirty="0" smtClean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कैलाली</a:t>
                      </a:r>
                      <a:endParaRPr lang="ne-NP" sz="2400" b="0" i="0" u="none" strike="noStrike" dirty="0">
                        <a:solidFill>
                          <a:srgbClr val="00000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2800" b="1" i="0" u="none" strike="noStrike" kern="1200" dirty="0" smtClean="0">
                          <a:solidFill>
                            <a:schemeClr val="tx1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0%</a:t>
                      </a:r>
                      <a:endParaRPr lang="en-US" sz="2800" b="1" i="0" u="none" strike="noStrike" kern="1200" dirty="0">
                        <a:solidFill>
                          <a:schemeClr val="tx1"/>
                        </a:solidFill>
                        <a:latin typeface="Kalimati"/>
                        <a:ea typeface="+mn-ea"/>
                        <a:cs typeface="Kalimati" pitchFamily="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i="0" u="none" strike="noStrike" kern="1200" dirty="0" smtClean="0">
                          <a:solidFill>
                            <a:schemeClr val="tx1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2800" b="1" i="0" u="none" strike="noStrike" kern="1200" dirty="0" smtClean="0">
                          <a:solidFill>
                            <a:schemeClr val="tx1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0%</a:t>
                      </a:r>
                      <a:endParaRPr lang="en-US" sz="2800" b="1" i="0" u="none" strike="noStrike" kern="1200" dirty="0">
                        <a:solidFill>
                          <a:schemeClr val="tx1"/>
                        </a:solidFill>
                        <a:latin typeface="Kalimati"/>
                        <a:ea typeface="+mn-ea"/>
                        <a:cs typeface="Kalimati" pitchFamily="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2800" b="1" i="0" u="none" strike="noStrike" kern="1200" dirty="0" smtClean="0">
                          <a:solidFill>
                            <a:schemeClr val="tx1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0%</a:t>
                      </a:r>
                      <a:endParaRPr lang="en-US" sz="2800" b="1" i="0" u="none" strike="noStrike" kern="1200" dirty="0">
                        <a:solidFill>
                          <a:schemeClr val="tx1"/>
                        </a:solidFill>
                        <a:latin typeface="Kalimati"/>
                        <a:ea typeface="+mn-ea"/>
                        <a:cs typeface="Kalimati" pitchFamily="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2800" b="1" i="0" u="none" strike="noStrike" kern="1200" dirty="0" smtClean="0">
                          <a:solidFill>
                            <a:schemeClr val="tx1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0</a:t>
                      </a:r>
                      <a:r>
                        <a:rPr lang="en-US" sz="2800" b="1" i="0" u="none" strike="noStrike" kern="1200" dirty="0" smtClean="0">
                          <a:solidFill>
                            <a:schemeClr val="tx1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%</a:t>
                      </a:r>
                      <a:endParaRPr lang="en-US" sz="2800" b="1" i="0" u="none" strike="noStrike" kern="1200" dirty="0">
                        <a:solidFill>
                          <a:schemeClr val="tx1"/>
                        </a:solidFill>
                        <a:latin typeface="Kalimati"/>
                        <a:ea typeface="+mn-ea"/>
                        <a:cs typeface="Kalimati" pitchFamily="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3820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2000" b="1" i="0" u="none" strike="noStrike" dirty="0" smtClean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जम्मा</a:t>
                      </a:r>
                      <a:endParaRPr lang="ne-NP" sz="2000" b="1" i="0" u="none" strike="noStrike" dirty="0">
                        <a:solidFill>
                          <a:srgbClr val="00000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2800" b="1" i="0" u="none" strike="noStrike" kern="1200" dirty="0" smtClean="0">
                          <a:solidFill>
                            <a:schemeClr val="tx1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100</a:t>
                      </a:r>
                      <a:r>
                        <a:rPr lang="en-US" sz="2800" b="1" i="0" u="none" strike="noStrike" kern="1200" dirty="0" smtClean="0">
                          <a:solidFill>
                            <a:schemeClr val="tx1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%</a:t>
                      </a:r>
                      <a:endParaRPr lang="en-US" sz="2800" b="1" i="0" u="none" strike="noStrike" kern="1200" dirty="0">
                        <a:solidFill>
                          <a:schemeClr val="tx1"/>
                        </a:solidFill>
                        <a:latin typeface="Kalimati"/>
                        <a:ea typeface="+mn-ea"/>
                        <a:cs typeface="Kalimati" pitchFamily="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2800" b="1" i="0" u="none" strike="noStrike" kern="1200" dirty="0" smtClean="0">
                          <a:solidFill>
                            <a:schemeClr val="tx1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97.5%</a:t>
                      </a:r>
                      <a:endParaRPr lang="en-US" sz="2800" b="1" i="0" u="none" strike="noStrike" kern="1200" dirty="0">
                        <a:solidFill>
                          <a:schemeClr val="tx1"/>
                        </a:solidFill>
                        <a:latin typeface="Kalimati"/>
                        <a:ea typeface="+mn-ea"/>
                        <a:cs typeface="Kalimati" pitchFamily="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2800" b="1" i="0" u="none" strike="noStrike" kern="1200" dirty="0" smtClean="0">
                          <a:solidFill>
                            <a:schemeClr val="tx1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89%</a:t>
                      </a:r>
                      <a:endParaRPr lang="en-US" sz="2800" b="1" i="0" u="none" strike="noStrike" kern="1200" dirty="0">
                        <a:solidFill>
                          <a:schemeClr val="tx1"/>
                        </a:solidFill>
                        <a:latin typeface="Kalimati"/>
                        <a:ea typeface="+mn-ea"/>
                        <a:cs typeface="Kalimati" pitchFamily="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2800" b="1" i="0" u="none" strike="noStrike" kern="1200" dirty="0" smtClean="0">
                          <a:solidFill>
                            <a:schemeClr val="tx1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100%</a:t>
                      </a:r>
                      <a:endParaRPr lang="en-US" sz="2800" b="1" i="0" u="none" strike="noStrike" kern="1200" dirty="0">
                        <a:solidFill>
                          <a:schemeClr val="tx1"/>
                        </a:solidFill>
                        <a:latin typeface="Kalimati"/>
                        <a:ea typeface="+mn-ea"/>
                        <a:cs typeface="Kalimati" pitchFamily="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ne-NP" sz="2800" b="1" i="0" u="none" strike="noStrike" kern="1200" dirty="0" smtClean="0">
                          <a:solidFill>
                            <a:schemeClr val="tx1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100</a:t>
                      </a:r>
                      <a:r>
                        <a:rPr lang="en-US" sz="2800" b="1" i="0" u="none" strike="noStrike" kern="1200" dirty="0" smtClean="0">
                          <a:solidFill>
                            <a:schemeClr val="tx1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%</a:t>
                      </a:r>
                      <a:endParaRPr lang="en-US" sz="2800" b="1" i="0" u="none" strike="noStrike" kern="1200" dirty="0">
                        <a:solidFill>
                          <a:schemeClr val="tx1"/>
                        </a:solidFill>
                        <a:latin typeface="Kalimati"/>
                        <a:ea typeface="+mn-ea"/>
                        <a:cs typeface="Kalimati" pitchFamily="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0477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7815152"/>
              </p:ext>
            </p:extLst>
          </p:nvPr>
        </p:nvGraphicFramePr>
        <p:xfrm>
          <a:off x="812348" y="487682"/>
          <a:ext cx="10617652" cy="566165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179740"/>
                <a:gridCol w="1387929"/>
                <a:gridCol w="1179739"/>
                <a:gridCol w="1186679"/>
                <a:gridCol w="1034007"/>
                <a:gridCol w="1276894"/>
                <a:gridCol w="1082584"/>
                <a:gridCol w="1040946"/>
                <a:gridCol w="1249134"/>
              </a:tblGrid>
              <a:tr h="0">
                <a:tc rowSpan="2"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ne-NP" sz="2000" b="1" i="0" u="none" strike="noStrike" dirty="0" smtClean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मत्स्य</a:t>
                      </a:r>
                      <a:r>
                        <a:rPr lang="ne-NP" sz="2000" b="1" i="0" u="none" strike="noStrike" baseline="0" dirty="0" smtClean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 </a:t>
                      </a:r>
                      <a:r>
                        <a:rPr lang="ne-NP" sz="2000" b="1" i="0" u="none" strike="noStrike" dirty="0" smtClean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भूरा</a:t>
                      </a:r>
                      <a:endParaRPr lang="ne-NP" sz="2000" b="1" i="0" u="none" strike="noStrike" dirty="0">
                        <a:solidFill>
                          <a:srgbClr val="00000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ne-NP" sz="3200" b="1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पहाडी जिल्ला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endParaRPr lang="ne-NP" sz="3200" b="1" i="0" u="none" strike="noStrike" dirty="0">
                        <a:solidFill>
                          <a:srgbClr val="00000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753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ne-NP" sz="2400" b="1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सुर्खेत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ne-NP" sz="2400" b="1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प्यूठान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ne-NP" sz="2400" b="1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सल्यान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ne-NP" sz="2400" b="1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रोल्पा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ne-NP" sz="2400" b="1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जाजरकोट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ne-NP" sz="2400" b="1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दैलेख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ne-NP" sz="2400" b="1" i="0" u="none" strike="noStrike" dirty="0" smtClean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रुकुम</a:t>
                      </a:r>
                      <a:endParaRPr lang="ne-NP" sz="2400" b="1" i="0" u="none" strike="noStrike" dirty="0">
                        <a:solidFill>
                          <a:srgbClr val="00000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400" b="1" i="0" u="none" strike="noStrike" dirty="0" smtClean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जम्मा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8408"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50000"/>
                        </a:lnSpc>
                      </a:pPr>
                      <a:r>
                        <a:rPr lang="ne-NP" sz="2000" b="1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फ्राई 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2000" b="1" i="0" u="none" strike="noStrike" kern="1200" dirty="0" smtClean="0">
                          <a:solidFill>
                            <a:srgbClr val="000000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1%</a:t>
                      </a:r>
                      <a:endParaRPr lang="en-US" sz="2000" b="1" i="0" u="none" strike="noStrike" kern="1200" dirty="0">
                        <a:solidFill>
                          <a:srgbClr val="000000"/>
                        </a:solidFill>
                        <a:latin typeface="Kalimati"/>
                        <a:ea typeface="+mn-ea"/>
                        <a:cs typeface="Kalimati" pitchFamily="2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2000" b="1" i="0" u="none" strike="noStrike" kern="1200" dirty="0" smtClean="0">
                          <a:solidFill>
                            <a:srgbClr val="000000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0.9%</a:t>
                      </a:r>
                      <a:endParaRPr lang="en-US" sz="2000" b="1" i="0" u="none" strike="noStrike" kern="1200" dirty="0">
                        <a:solidFill>
                          <a:srgbClr val="000000"/>
                        </a:solidFill>
                        <a:latin typeface="Kalimati"/>
                        <a:ea typeface="+mn-ea"/>
                        <a:cs typeface="Kalimati" pitchFamily="2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2000" b="1" i="0" u="none" strike="noStrike" kern="1200" dirty="0" smtClean="0">
                          <a:solidFill>
                            <a:srgbClr val="000000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0.1%</a:t>
                      </a:r>
                      <a:endParaRPr lang="en-US" sz="2000" b="1" i="0" u="none" strike="noStrike" kern="1200" dirty="0">
                        <a:solidFill>
                          <a:srgbClr val="000000"/>
                        </a:solidFill>
                        <a:latin typeface="Kalimati"/>
                        <a:ea typeface="+mn-ea"/>
                        <a:cs typeface="Kalimati" pitchFamily="2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2000" b="1" i="0" u="none" strike="noStrike" kern="1200" dirty="0" smtClean="0">
                          <a:solidFill>
                            <a:srgbClr val="000000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0.3%</a:t>
                      </a:r>
                      <a:endParaRPr lang="en-US" sz="2000" b="1" i="0" u="none" strike="noStrike" kern="1200" dirty="0">
                        <a:solidFill>
                          <a:srgbClr val="000000"/>
                        </a:solidFill>
                        <a:latin typeface="Kalimati"/>
                        <a:ea typeface="+mn-ea"/>
                        <a:cs typeface="Kalimati" pitchFamily="2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2000" b="1" i="0" u="none" strike="noStrike" kern="1200" dirty="0" smtClean="0">
                          <a:solidFill>
                            <a:srgbClr val="000000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0</a:t>
                      </a:r>
                      <a:endParaRPr lang="en-US" sz="2000" b="1" i="0" u="none" strike="noStrike" kern="1200" dirty="0">
                        <a:solidFill>
                          <a:srgbClr val="000000"/>
                        </a:solidFill>
                        <a:latin typeface="Kalimati"/>
                        <a:ea typeface="+mn-ea"/>
                        <a:cs typeface="Kalimati" pitchFamily="2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kern="1200" dirty="0" smtClean="0">
                          <a:solidFill>
                            <a:srgbClr val="000000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0.1%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2000" b="1" i="0" u="none" strike="noStrike" kern="1200" dirty="0" smtClean="0">
                          <a:solidFill>
                            <a:srgbClr val="000000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0.1%</a:t>
                      </a:r>
                      <a:endParaRPr lang="en-US" sz="2000" b="1" i="0" u="none" strike="noStrike" kern="1200" dirty="0">
                        <a:solidFill>
                          <a:srgbClr val="000000"/>
                        </a:solidFill>
                        <a:latin typeface="Kalimati"/>
                        <a:ea typeface="+mn-ea"/>
                        <a:cs typeface="Kalimati" pitchFamily="2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2000" b="1" i="0" u="none" strike="noStrike" kern="1200" dirty="0" smtClean="0">
                          <a:solidFill>
                            <a:srgbClr val="000000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2.5%</a:t>
                      </a:r>
                      <a:endParaRPr lang="en-US" sz="2000" b="1" i="0" u="none" strike="noStrike" kern="1200" dirty="0">
                        <a:solidFill>
                          <a:srgbClr val="000000"/>
                        </a:solidFill>
                        <a:latin typeface="Kalimati"/>
                        <a:ea typeface="+mn-ea"/>
                        <a:cs typeface="Kalimati" pitchFamily="2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13460"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250000"/>
                        </a:lnSpc>
                      </a:pPr>
                      <a:r>
                        <a:rPr lang="ne-NP" sz="2000" b="1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फिङ्गरलिङ्ग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2000" b="1" i="0" u="none" strike="noStrike" kern="1200" dirty="0" smtClean="0">
                          <a:solidFill>
                            <a:srgbClr val="000000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6%</a:t>
                      </a:r>
                      <a:endParaRPr lang="en-US" sz="2000" b="1" i="0" u="none" strike="noStrike" kern="1200" dirty="0">
                        <a:solidFill>
                          <a:srgbClr val="000000"/>
                        </a:solidFill>
                        <a:latin typeface="Kalimati"/>
                        <a:ea typeface="+mn-ea"/>
                        <a:cs typeface="Kalimati" pitchFamily="2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2000" b="1" i="0" u="none" strike="noStrike" kern="1200" dirty="0" smtClean="0">
                          <a:solidFill>
                            <a:srgbClr val="000000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2.2%</a:t>
                      </a:r>
                      <a:endParaRPr lang="en-US" sz="2000" b="1" i="0" u="none" strike="noStrike" kern="1200" dirty="0">
                        <a:solidFill>
                          <a:srgbClr val="000000"/>
                        </a:solidFill>
                        <a:latin typeface="Kalimati"/>
                        <a:ea typeface="+mn-ea"/>
                        <a:cs typeface="Kalimati" pitchFamily="2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2000" b="1" i="0" u="none" strike="noStrike" kern="1200" dirty="0" smtClean="0">
                          <a:solidFill>
                            <a:srgbClr val="000000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0.2%</a:t>
                      </a:r>
                      <a:endParaRPr lang="en-US" sz="2000" b="1" i="0" u="none" strike="noStrike" kern="1200" dirty="0">
                        <a:solidFill>
                          <a:srgbClr val="000000"/>
                        </a:solidFill>
                        <a:latin typeface="Kalimati"/>
                        <a:ea typeface="+mn-ea"/>
                        <a:cs typeface="Kalimati" pitchFamily="2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2000" b="1" i="0" u="none" strike="noStrike" kern="1200" dirty="0" smtClean="0">
                          <a:solidFill>
                            <a:srgbClr val="000000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0.5%</a:t>
                      </a:r>
                      <a:endParaRPr lang="en-US" sz="2000" b="1" i="0" u="none" strike="noStrike" kern="1200" dirty="0">
                        <a:solidFill>
                          <a:srgbClr val="000000"/>
                        </a:solidFill>
                        <a:latin typeface="Kalimati"/>
                        <a:ea typeface="+mn-ea"/>
                        <a:cs typeface="Kalimati" pitchFamily="2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2000" b="1" i="0" u="none" strike="noStrike" kern="1200" dirty="0" smtClean="0">
                          <a:solidFill>
                            <a:srgbClr val="000000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0.5%</a:t>
                      </a:r>
                      <a:endParaRPr lang="en-US" sz="2000" b="1" i="0" u="none" strike="noStrike" kern="1200" dirty="0">
                        <a:solidFill>
                          <a:srgbClr val="000000"/>
                        </a:solidFill>
                        <a:latin typeface="Kalimati"/>
                        <a:ea typeface="+mn-ea"/>
                        <a:cs typeface="Kalimati" pitchFamily="2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2000" b="1" i="0" u="none" strike="noStrike" kern="1200" dirty="0" smtClean="0">
                          <a:solidFill>
                            <a:srgbClr val="000000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0.2%</a:t>
                      </a:r>
                      <a:endParaRPr lang="en-US" sz="2000" b="1" i="0" u="none" strike="noStrike" kern="1200" dirty="0">
                        <a:solidFill>
                          <a:srgbClr val="000000"/>
                        </a:solidFill>
                        <a:latin typeface="Kalimati"/>
                        <a:ea typeface="+mn-ea"/>
                        <a:cs typeface="Kalimati" pitchFamily="2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2000" b="1" i="0" u="none" strike="noStrike" kern="1200" dirty="0" smtClean="0">
                          <a:solidFill>
                            <a:srgbClr val="000000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1.4%</a:t>
                      </a:r>
                      <a:endParaRPr lang="en-US" sz="2000" b="1" i="0" u="none" strike="noStrike" kern="1200" dirty="0">
                        <a:solidFill>
                          <a:srgbClr val="000000"/>
                        </a:solidFill>
                        <a:latin typeface="Kalimati"/>
                        <a:ea typeface="+mn-ea"/>
                        <a:cs typeface="Kalimati" pitchFamily="2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kern="1200" dirty="0" smtClean="0">
                          <a:solidFill>
                            <a:srgbClr val="000000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11%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82039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000" b="1" i="0" u="none" strike="noStrike" dirty="0" smtClean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एड्भान्स फिङ्गरलिङ्ग 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2000" b="1" i="0" u="none" strike="noStrike" kern="1200" dirty="0" smtClean="0">
                          <a:solidFill>
                            <a:srgbClr val="000000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2%</a:t>
                      </a:r>
                      <a:endParaRPr lang="en-US" sz="2000" b="1" i="0" u="none" strike="noStrike" kern="1200" dirty="0">
                        <a:solidFill>
                          <a:srgbClr val="000000"/>
                        </a:solidFill>
                        <a:latin typeface="Kalimati"/>
                        <a:ea typeface="+mn-ea"/>
                        <a:cs typeface="Kalimati" pitchFamily="2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2000" b="1" i="0" u="none" strike="noStrike" kern="1200" dirty="0" smtClean="0">
                          <a:solidFill>
                            <a:srgbClr val="000000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0.5%</a:t>
                      </a:r>
                      <a:endParaRPr lang="en-US" sz="2000" b="1" i="0" u="none" strike="noStrike" kern="1200" dirty="0">
                        <a:solidFill>
                          <a:srgbClr val="000000"/>
                        </a:solidFill>
                        <a:latin typeface="Kalimati"/>
                        <a:ea typeface="+mn-ea"/>
                        <a:cs typeface="Kalimati" pitchFamily="2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2000" b="1" i="0" u="none" strike="noStrike" kern="1200" dirty="0" smtClean="0">
                          <a:solidFill>
                            <a:srgbClr val="000000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0.4%</a:t>
                      </a:r>
                      <a:endParaRPr lang="en-US" sz="2000" b="1" i="0" u="none" strike="noStrike" kern="1200" dirty="0">
                        <a:solidFill>
                          <a:srgbClr val="000000"/>
                        </a:solidFill>
                        <a:latin typeface="Kalimati"/>
                        <a:ea typeface="+mn-ea"/>
                        <a:cs typeface="Kalimati" pitchFamily="2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2000" b="1" i="0" u="none" strike="noStrike" kern="1200" dirty="0" smtClean="0">
                          <a:solidFill>
                            <a:srgbClr val="000000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0.2%</a:t>
                      </a:r>
                      <a:endParaRPr lang="en-US" sz="2000" b="1" i="0" u="none" strike="noStrike" kern="1200" dirty="0">
                        <a:solidFill>
                          <a:srgbClr val="000000"/>
                        </a:solidFill>
                        <a:latin typeface="Kalimati"/>
                        <a:ea typeface="+mn-ea"/>
                        <a:cs typeface="Kalimati" pitchFamily="2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2000" b="1" i="0" u="none" strike="noStrike" kern="1200" dirty="0" smtClean="0">
                          <a:solidFill>
                            <a:srgbClr val="000000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0.1%</a:t>
                      </a:r>
                      <a:endParaRPr lang="en-US" sz="2000" b="1" i="0" u="none" strike="noStrike" kern="1200" dirty="0">
                        <a:solidFill>
                          <a:srgbClr val="000000"/>
                        </a:solidFill>
                        <a:latin typeface="Kalimati"/>
                        <a:ea typeface="+mn-ea"/>
                        <a:cs typeface="Kalimati" pitchFamily="2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2000" b="1" i="0" u="none" strike="noStrike" kern="1200" dirty="0" smtClean="0">
                          <a:solidFill>
                            <a:srgbClr val="000000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0.1%</a:t>
                      </a:r>
                      <a:endParaRPr lang="en-US" sz="2000" b="1" i="0" u="none" strike="noStrike" kern="1200" dirty="0">
                        <a:solidFill>
                          <a:srgbClr val="000000"/>
                        </a:solidFill>
                        <a:latin typeface="Kalimati"/>
                        <a:ea typeface="+mn-ea"/>
                        <a:cs typeface="Kalimati" pitchFamily="2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2000" b="1" i="0" u="none" strike="noStrike" kern="1200" dirty="0" smtClean="0">
                          <a:solidFill>
                            <a:srgbClr val="000000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1.2%</a:t>
                      </a:r>
                      <a:endParaRPr lang="en-US" sz="2000" b="1" i="0" u="none" strike="noStrike" kern="1200" dirty="0">
                        <a:solidFill>
                          <a:srgbClr val="000000"/>
                        </a:solidFill>
                        <a:latin typeface="Kalimati"/>
                        <a:ea typeface="+mn-ea"/>
                        <a:cs typeface="Kalimati" pitchFamily="2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kern="1200" dirty="0" smtClean="0">
                          <a:solidFill>
                            <a:srgbClr val="000000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4.5%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1078"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ne-NP" sz="2000" b="1" i="0" u="none" strike="noStrike" dirty="0" smtClean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जम्मा</a:t>
                      </a:r>
                      <a:endParaRPr lang="ne-NP" sz="2000" b="1" i="0" u="none" strike="noStrike" dirty="0">
                        <a:solidFill>
                          <a:srgbClr val="00000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2000" b="1" i="0" u="none" strike="noStrike" kern="1200" dirty="0" smtClean="0">
                          <a:solidFill>
                            <a:srgbClr val="000000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9%</a:t>
                      </a:r>
                      <a:endParaRPr lang="en-US" sz="2000" b="1" i="0" u="none" strike="noStrike" kern="1200" dirty="0">
                        <a:solidFill>
                          <a:srgbClr val="000000"/>
                        </a:solidFill>
                        <a:latin typeface="Kalimati"/>
                        <a:ea typeface="+mn-ea"/>
                        <a:cs typeface="Kalimati" pitchFamily="2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kern="1200" dirty="0" smtClean="0">
                          <a:solidFill>
                            <a:srgbClr val="000000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3.6%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kern="1200" dirty="0" smtClean="0">
                          <a:solidFill>
                            <a:srgbClr val="000000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0.7%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kern="1200" dirty="0" smtClean="0">
                          <a:solidFill>
                            <a:srgbClr val="000000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1%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2000" b="1" i="0" u="none" strike="noStrike" kern="1200" dirty="0" smtClean="0">
                          <a:solidFill>
                            <a:srgbClr val="000000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0.6%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kern="1200" dirty="0" smtClean="0">
                          <a:solidFill>
                            <a:srgbClr val="000000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0.4%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kern="1200" dirty="0" smtClean="0">
                          <a:solidFill>
                            <a:srgbClr val="000000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2.7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kern="1200" dirty="0" smtClean="0">
                          <a:solidFill>
                            <a:srgbClr val="000000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18%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59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9956845"/>
              </p:ext>
            </p:extLst>
          </p:nvPr>
        </p:nvGraphicFramePr>
        <p:xfrm>
          <a:off x="609602" y="353784"/>
          <a:ext cx="10972798" cy="60470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16159"/>
                <a:gridCol w="1632318"/>
                <a:gridCol w="1073097"/>
                <a:gridCol w="1073097"/>
                <a:gridCol w="1073097"/>
                <a:gridCol w="1073097"/>
                <a:gridCol w="1073097"/>
                <a:gridCol w="1101436"/>
                <a:gridCol w="1286585"/>
                <a:gridCol w="770815"/>
              </a:tblGrid>
              <a:tr h="762002"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ne-NP" sz="2800" b="1" u="none" strike="noStrike" dirty="0">
                          <a:effectLst/>
                          <a:cs typeface="Kalimati" panose="00000400000000000000" pitchFamily="2"/>
                        </a:rPr>
                        <a:t>साधारण माउ माछाको विवरण </a:t>
                      </a:r>
                      <a:r>
                        <a:rPr lang="ne-NP" sz="2400" b="1" u="none" strike="noStrike" dirty="0" smtClean="0">
                          <a:effectLst/>
                          <a:cs typeface="Kalimati" panose="00000400000000000000" pitchFamily="2"/>
                        </a:rPr>
                        <a:t>(</a:t>
                      </a:r>
                      <a:r>
                        <a:rPr lang="ne-NP" sz="2400" b="1" dirty="0" smtClean="0">
                          <a:cs typeface="Kalimati" panose="00000400000000000000" pitchFamily="2"/>
                        </a:rPr>
                        <a:t>आ.व. 2082/83)</a:t>
                      </a:r>
                      <a:endParaRPr lang="ne-NP" sz="24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7083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ne-NP" sz="2000" u="none" strike="noStrike" dirty="0">
                          <a:effectLst/>
                          <a:cs typeface="Kalimati" panose="00000400000000000000" pitchFamily="2"/>
                        </a:rPr>
                        <a:t>क्र.स.</a:t>
                      </a:r>
                      <a:endParaRPr lang="ne-NP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ne-NP" sz="2000" u="none" strike="noStrike" dirty="0">
                          <a:effectLst/>
                          <a:cs typeface="Kalimati" panose="00000400000000000000" pitchFamily="2"/>
                        </a:rPr>
                        <a:t>माछाको जात</a:t>
                      </a:r>
                      <a:endParaRPr lang="ne-NP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ne-NP" sz="2000" u="none" strike="noStrike" dirty="0">
                          <a:effectLst/>
                          <a:cs typeface="Kalimati" panose="00000400000000000000" pitchFamily="2"/>
                        </a:rPr>
                        <a:t>भाले</a:t>
                      </a:r>
                      <a:endParaRPr lang="ne-NP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ne-NP" sz="2000" u="none" strike="noStrike" dirty="0">
                          <a:effectLst/>
                          <a:cs typeface="Kalimati" panose="00000400000000000000" pitchFamily="2"/>
                        </a:rPr>
                        <a:t>पोथी</a:t>
                      </a:r>
                      <a:endParaRPr lang="ne-NP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ne-NP" sz="2000" u="none" strike="noStrike">
                          <a:effectLst/>
                          <a:cs typeface="Kalimati" panose="00000400000000000000" pitchFamily="2"/>
                        </a:rPr>
                        <a:t>जम्मा</a:t>
                      </a:r>
                      <a:endParaRPr lang="ne-NP" sz="20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ne-NP" sz="2000" u="none" strike="noStrike">
                          <a:effectLst/>
                          <a:cs typeface="Kalimati" panose="00000400000000000000" pitchFamily="2"/>
                        </a:rPr>
                        <a:t>औषत के.जी.</a:t>
                      </a:r>
                      <a:endParaRPr lang="ne-NP" sz="20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ne-NP" sz="2000" u="none" strike="noStrike">
                          <a:effectLst/>
                          <a:cs typeface="Kalimati" panose="00000400000000000000" pitchFamily="2"/>
                        </a:rPr>
                        <a:t>कै.</a:t>
                      </a:r>
                      <a:endParaRPr lang="ne-NP" sz="20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162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2000" u="none" strike="noStrike">
                          <a:effectLst/>
                          <a:cs typeface="Kalimati" panose="00000400000000000000" pitchFamily="2"/>
                        </a:rPr>
                        <a:t>संख्या</a:t>
                      </a:r>
                      <a:endParaRPr lang="ne-NP" sz="20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2000" u="none" strike="noStrike" dirty="0">
                          <a:effectLst/>
                          <a:cs typeface="Kalimati" panose="00000400000000000000" pitchFamily="2"/>
                        </a:rPr>
                        <a:t>के.जी.</a:t>
                      </a:r>
                      <a:endParaRPr lang="ne-NP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2000" u="none" strike="noStrike" dirty="0">
                          <a:effectLst/>
                          <a:cs typeface="Kalimati" panose="00000400000000000000" pitchFamily="2"/>
                        </a:rPr>
                        <a:t>संख्या</a:t>
                      </a:r>
                      <a:endParaRPr lang="ne-NP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2000" u="none" strike="noStrike">
                          <a:effectLst/>
                          <a:cs typeface="Kalimati" panose="00000400000000000000" pitchFamily="2"/>
                        </a:rPr>
                        <a:t>के.जी.</a:t>
                      </a:r>
                      <a:endParaRPr lang="ne-NP" sz="20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2000" u="none" strike="noStrike">
                          <a:effectLst/>
                          <a:cs typeface="Kalimati" panose="00000400000000000000" pitchFamily="2"/>
                        </a:rPr>
                        <a:t>संख्या</a:t>
                      </a:r>
                      <a:endParaRPr lang="ne-NP" sz="20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2000" u="none" strike="noStrike">
                          <a:effectLst/>
                          <a:cs typeface="Kalimati" panose="00000400000000000000" pitchFamily="2"/>
                        </a:rPr>
                        <a:t>के.जी.</a:t>
                      </a:r>
                      <a:endParaRPr lang="ne-NP" sz="20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92438"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2000" u="none" strike="noStrike" dirty="0">
                          <a:effectLst/>
                          <a:cs typeface="Kalimati" panose="00000400000000000000" pitchFamily="2"/>
                        </a:rPr>
                        <a:t>कमन कार्प</a:t>
                      </a:r>
                      <a:endParaRPr lang="ne-NP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218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275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194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219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412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494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1.2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92438"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2000" u="none" strike="noStrike" dirty="0">
                          <a:effectLst/>
                          <a:cs typeface="Kalimati" panose="00000400000000000000" pitchFamily="2"/>
                        </a:rPr>
                        <a:t>ग्रास</a:t>
                      </a:r>
                      <a:endParaRPr lang="ne-NP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125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305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76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190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201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495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2.46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92438"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2000" u="none" strike="noStrike" dirty="0">
                          <a:effectLst/>
                          <a:cs typeface="Kalimati" panose="00000400000000000000" pitchFamily="2"/>
                        </a:rPr>
                        <a:t>रहु</a:t>
                      </a:r>
                      <a:endParaRPr lang="ne-NP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92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200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72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180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164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380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2.32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92438"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2000" u="none" strike="noStrike" dirty="0">
                          <a:effectLst/>
                          <a:cs typeface="Kalimati" panose="00000400000000000000" pitchFamily="2"/>
                        </a:rPr>
                        <a:t>नैनी</a:t>
                      </a:r>
                      <a:endParaRPr lang="ne-NP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180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350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129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240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309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590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1.91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92438"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2000" u="none" strike="noStrike">
                          <a:effectLst/>
                          <a:cs typeface="Kalimati" panose="00000400000000000000" pitchFamily="2"/>
                        </a:rPr>
                        <a:t>भाकुर</a:t>
                      </a:r>
                      <a:endParaRPr lang="ne-NP" sz="20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31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77.5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18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34.2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49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111.7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2.28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3571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2400" u="none" strike="noStrike">
                          <a:effectLst/>
                          <a:cs typeface="Kalimati" panose="00000400000000000000" pitchFamily="2"/>
                        </a:rPr>
                        <a:t>जम्मा</a:t>
                      </a:r>
                      <a:endParaRPr lang="ne-NP" sz="2400" b="1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646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1208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489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863.2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1135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2071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1.82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4529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0420683"/>
              </p:ext>
            </p:extLst>
          </p:nvPr>
        </p:nvGraphicFramePr>
        <p:xfrm>
          <a:off x="609600" y="228600"/>
          <a:ext cx="10972803" cy="41148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7712"/>
                <a:gridCol w="1641710"/>
                <a:gridCol w="1010283"/>
                <a:gridCol w="1136569"/>
                <a:gridCol w="1094474"/>
                <a:gridCol w="1094474"/>
                <a:gridCol w="996253"/>
                <a:gridCol w="1066411"/>
                <a:gridCol w="1318981"/>
                <a:gridCol w="855936"/>
              </a:tblGrid>
              <a:tr h="762002">
                <a:tc gridSpan="10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800" b="1" u="none" strike="noStrike" dirty="0">
                          <a:effectLst/>
                          <a:cs typeface="Kalimati" panose="00000400000000000000" pitchFamily="2"/>
                        </a:rPr>
                        <a:t>शुद्ध नश्ल माउ माछाको विवरण </a:t>
                      </a:r>
                      <a:r>
                        <a:rPr lang="ne-NP" sz="2800" b="1" u="none" strike="noStrike" dirty="0" smtClean="0">
                          <a:effectLst/>
                          <a:cs typeface="Kalimati" panose="00000400000000000000" pitchFamily="2"/>
                        </a:rPr>
                        <a:t>(</a:t>
                      </a:r>
                      <a:r>
                        <a:rPr lang="ne-NP" sz="2800" b="1" dirty="0" smtClean="0">
                          <a:cs typeface="Kalimati" panose="00000400000000000000" pitchFamily="2"/>
                        </a:rPr>
                        <a:t>आ.व. 2082/83)</a:t>
                      </a:r>
                      <a:endParaRPr lang="ne-NP" sz="2800" b="1" i="0" u="none" strike="noStrike" dirty="0" smtClean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334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ne-NP" sz="2400" u="none" strike="noStrike" dirty="0">
                          <a:effectLst/>
                          <a:cs typeface="Kalimati" panose="00000400000000000000" pitchFamily="2"/>
                        </a:rPr>
                        <a:t>क्र.स.</a:t>
                      </a:r>
                      <a:endParaRPr lang="ne-NP" sz="24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ne-NP" sz="2400" u="none" strike="noStrike" dirty="0">
                          <a:effectLst/>
                          <a:cs typeface="Kalimati" panose="00000400000000000000" pitchFamily="2"/>
                        </a:rPr>
                        <a:t>माछाको जात</a:t>
                      </a:r>
                      <a:endParaRPr lang="ne-NP" sz="24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ne-NP" sz="2400" u="none" strike="noStrike">
                          <a:effectLst/>
                          <a:cs typeface="Kalimati" panose="00000400000000000000" pitchFamily="2"/>
                        </a:rPr>
                        <a:t>भाले</a:t>
                      </a:r>
                      <a:endParaRPr lang="ne-NP" sz="2400" b="1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ne-NP" sz="2400" u="none" strike="noStrike">
                          <a:effectLst/>
                          <a:cs typeface="Kalimati" panose="00000400000000000000" pitchFamily="2"/>
                        </a:rPr>
                        <a:t>पोथी</a:t>
                      </a:r>
                      <a:endParaRPr lang="ne-NP" sz="2400" b="1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ne-NP" sz="2400" u="none" strike="noStrike">
                          <a:effectLst/>
                          <a:cs typeface="Kalimati" panose="00000400000000000000" pitchFamily="2"/>
                        </a:rPr>
                        <a:t>जम्मा</a:t>
                      </a:r>
                      <a:endParaRPr lang="ne-NP" sz="2400" b="1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ne-NP" sz="2400" u="none" strike="noStrike">
                          <a:effectLst/>
                          <a:cs typeface="Kalimati" panose="00000400000000000000" pitchFamily="2"/>
                        </a:rPr>
                        <a:t>औषत के.जी.</a:t>
                      </a:r>
                      <a:endParaRPr lang="ne-NP" sz="2400" b="1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ne-NP" sz="2400" u="none" strike="noStrike">
                          <a:effectLst/>
                          <a:cs typeface="Kalimati" panose="00000400000000000000" pitchFamily="2"/>
                        </a:rPr>
                        <a:t>कै.</a:t>
                      </a:r>
                      <a:endParaRPr lang="ne-NP" sz="2400" b="1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2400" u="none" strike="noStrike" dirty="0">
                          <a:effectLst/>
                          <a:cs typeface="Kalimati" panose="00000400000000000000" pitchFamily="2"/>
                        </a:rPr>
                        <a:t>संख्या</a:t>
                      </a:r>
                      <a:endParaRPr lang="ne-NP" sz="24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2400" u="none" strike="noStrike" dirty="0">
                          <a:effectLst/>
                          <a:cs typeface="Kalimati" panose="00000400000000000000" pitchFamily="2"/>
                        </a:rPr>
                        <a:t>के.जी.</a:t>
                      </a:r>
                      <a:endParaRPr lang="ne-NP" sz="24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2400" u="none" strike="noStrike">
                          <a:effectLst/>
                          <a:cs typeface="Kalimati" panose="00000400000000000000" pitchFamily="2"/>
                        </a:rPr>
                        <a:t>संख्या</a:t>
                      </a:r>
                      <a:endParaRPr lang="ne-NP" sz="2400" b="1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2400" u="none" strike="noStrike">
                          <a:effectLst/>
                          <a:cs typeface="Kalimati" panose="00000400000000000000" pitchFamily="2"/>
                        </a:rPr>
                        <a:t>के.जी.</a:t>
                      </a:r>
                      <a:endParaRPr lang="ne-NP" sz="2400" b="1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2400" u="none" strike="noStrike">
                          <a:effectLst/>
                          <a:cs typeface="Kalimati" panose="00000400000000000000" pitchFamily="2"/>
                        </a:rPr>
                        <a:t>संख्या</a:t>
                      </a:r>
                      <a:endParaRPr lang="ne-NP" sz="2400" b="1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2400" u="none" strike="noStrike">
                          <a:effectLst/>
                          <a:cs typeface="Kalimati" panose="00000400000000000000" pitchFamily="2"/>
                        </a:rPr>
                        <a:t>के.जी.</a:t>
                      </a:r>
                      <a:endParaRPr lang="ne-NP" sz="2400" b="1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pPr algn="r" fontAlgn="b"/>
                      <a:r>
                        <a:rPr lang="ne-NP" sz="2400" u="none" strike="noStrike">
                          <a:effectLst/>
                          <a:cs typeface="Kalimati" panose="00000400000000000000" pitchFamily="2"/>
                        </a:rPr>
                        <a:t>१</a:t>
                      </a:r>
                      <a:endParaRPr lang="ne-NP" sz="24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2400" u="none" strike="noStrike" dirty="0">
                          <a:effectLst/>
                          <a:cs typeface="Kalimati" panose="00000400000000000000" pitchFamily="2"/>
                        </a:rPr>
                        <a:t>कमन कार्प</a:t>
                      </a:r>
                      <a:endParaRPr lang="ne-NP" sz="24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36.9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17.5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38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54.4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1.43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algn="r" fontAlgn="b"/>
                      <a:r>
                        <a:rPr lang="ne-NP" sz="2400" u="none" strike="noStrike">
                          <a:effectLst/>
                          <a:cs typeface="Kalimati" panose="00000400000000000000" pitchFamily="2"/>
                        </a:rPr>
                        <a:t>२</a:t>
                      </a:r>
                      <a:endParaRPr lang="ne-NP" sz="24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2400" u="none" strike="noStrike" dirty="0">
                          <a:effectLst/>
                          <a:cs typeface="Kalimati" panose="00000400000000000000" pitchFamily="2"/>
                        </a:rPr>
                        <a:t>सिल्भर कार्प</a:t>
                      </a:r>
                      <a:endParaRPr lang="ne-NP" sz="24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97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128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73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121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170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249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1.43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algn="r" fontAlgn="b"/>
                      <a:r>
                        <a:rPr lang="ne-NP" sz="2400" u="none" strike="noStrike">
                          <a:effectLst/>
                          <a:cs typeface="Kalimati" panose="00000400000000000000" pitchFamily="2"/>
                        </a:rPr>
                        <a:t>३</a:t>
                      </a:r>
                      <a:endParaRPr lang="ne-NP" sz="24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2400" u="none" strike="noStrike">
                          <a:effectLst/>
                          <a:cs typeface="Kalimati" panose="00000400000000000000" pitchFamily="2"/>
                        </a:rPr>
                        <a:t>विगहेड कार्प</a:t>
                      </a:r>
                      <a:endParaRPr lang="ne-NP" sz="24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47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145.7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28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75.6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75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221.3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2.95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e-NP" sz="2800" u="none" strike="noStrike" dirty="0">
                          <a:effectLst/>
                          <a:cs typeface="Kalimati" panose="00000400000000000000" pitchFamily="2"/>
                        </a:rPr>
                        <a:t>जम्मा</a:t>
                      </a:r>
                      <a:endParaRPr lang="ne-NP" sz="28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</a:t>
                      </a:r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67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310.6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116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214.1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283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524.7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1.85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919821"/>
              </p:ext>
            </p:extLst>
          </p:nvPr>
        </p:nvGraphicFramePr>
        <p:xfrm>
          <a:off x="609600" y="4495800"/>
          <a:ext cx="10972798" cy="2057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45025"/>
                <a:gridCol w="2047555"/>
                <a:gridCol w="1260033"/>
                <a:gridCol w="1417539"/>
                <a:gridCol w="1365038"/>
                <a:gridCol w="1365038"/>
                <a:gridCol w="1242534"/>
                <a:gridCol w="1330036"/>
              </a:tblGrid>
              <a:tr h="620939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ne-NP" sz="2800" b="1" u="none" strike="noStrike" dirty="0">
                          <a:effectLst/>
                          <a:cs typeface="Kalimati" panose="00000400000000000000" pitchFamily="2"/>
                        </a:rPr>
                        <a:t>कुल जम्मा माउ माछा</a:t>
                      </a:r>
                      <a:endParaRPr lang="ne-NP" sz="28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6872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ne-NP" sz="2800" u="none" strike="noStrike" dirty="0">
                          <a:effectLst/>
                          <a:cs typeface="Kalimati" panose="00000400000000000000" pitchFamily="2"/>
                        </a:rPr>
                        <a:t>क्र.स.</a:t>
                      </a:r>
                      <a:endParaRPr lang="ne-NP" sz="28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ne-NP" sz="2800" u="none" strike="noStrike" dirty="0">
                          <a:effectLst/>
                          <a:cs typeface="Kalimati" panose="00000400000000000000" pitchFamily="2"/>
                        </a:rPr>
                        <a:t>भाले</a:t>
                      </a:r>
                      <a:endParaRPr lang="ne-NP" sz="28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ne-NP" sz="2800" u="none" strike="noStrike" dirty="0">
                          <a:effectLst/>
                          <a:cs typeface="Kalimati" panose="00000400000000000000" pitchFamily="2"/>
                        </a:rPr>
                        <a:t>पोथी</a:t>
                      </a:r>
                      <a:endParaRPr lang="ne-NP" sz="28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ne-NP" sz="2800" u="none" strike="noStrike">
                          <a:effectLst/>
                          <a:cs typeface="Kalimati" panose="00000400000000000000" pitchFamily="2"/>
                        </a:rPr>
                        <a:t>जम्मा</a:t>
                      </a:r>
                      <a:endParaRPr lang="ne-NP" sz="2800" b="1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e-NP" sz="2800" u="none" strike="noStrike" dirty="0">
                          <a:effectLst/>
                          <a:cs typeface="Kalimati" panose="00000400000000000000" pitchFamily="2"/>
                        </a:rPr>
                        <a:t>कै.</a:t>
                      </a:r>
                      <a:endParaRPr lang="ne-NP" sz="28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547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2400" u="none" strike="noStrike" dirty="0">
                          <a:effectLst/>
                          <a:cs typeface="Kalimati" panose="00000400000000000000" pitchFamily="2"/>
                        </a:rPr>
                        <a:t>संख्या</a:t>
                      </a:r>
                      <a:endParaRPr lang="ne-NP" sz="24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2400" u="none" strike="noStrike" dirty="0">
                          <a:effectLst/>
                          <a:cs typeface="Kalimati" panose="00000400000000000000" pitchFamily="2"/>
                        </a:rPr>
                        <a:t>के.जी.</a:t>
                      </a:r>
                      <a:endParaRPr lang="ne-NP" sz="24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2400" u="none" strike="noStrike" dirty="0">
                          <a:effectLst/>
                          <a:cs typeface="Kalimati" panose="00000400000000000000" pitchFamily="2"/>
                        </a:rPr>
                        <a:t>संख्या</a:t>
                      </a:r>
                      <a:endParaRPr lang="ne-NP" sz="24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2400" u="none" strike="noStrike" dirty="0">
                          <a:effectLst/>
                          <a:cs typeface="Kalimati" panose="00000400000000000000" pitchFamily="2"/>
                        </a:rPr>
                        <a:t>के.जी.</a:t>
                      </a:r>
                      <a:endParaRPr lang="ne-NP" sz="24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2400" u="none" strike="noStrike" dirty="0">
                          <a:effectLst/>
                          <a:cs typeface="Kalimati" panose="00000400000000000000" pitchFamily="2"/>
                        </a:rPr>
                        <a:t>संख्या</a:t>
                      </a:r>
                      <a:endParaRPr lang="ne-NP" sz="24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2400" u="none" strike="noStrike">
                          <a:effectLst/>
                          <a:cs typeface="Kalimati" panose="00000400000000000000" pitchFamily="2"/>
                        </a:rPr>
                        <a:t>के.जी.</a:t>
                      </a:r>
                      <a:endParaRPr lang="ne-NP" sz="2400" b="1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2800" b="1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488">
                <a:tc>
                  <a:txBody>
                    <a:bodyPr/>
                    <a:lstStyle/>
                    <a:p>
                      <a:pPr algn="r" fontAlgn="b"/>
                      <a:r>
                        <a:rPr lang="ne-NP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813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1481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605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1073.1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1418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2554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912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110490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ne-NP" sz="2800" b="1" dirty="0" smtClean="0">
                <a:cs typeface="Kalimati" pitchFamily="2"/>
              </a:rPr>
              <a:t>वजेट तथा कार्यक्रम कार्यान्वयनका लागि कार्यालयले अवलम्बन गरेका राम्रा अवधारणाहरु (</a:t>
            </a:r>
            <a:r>
              <a:rPr lang="en-US" sz="2800" b="1" dirty="0" smtClean="0">
                <a:cs typeface="Kalimati" pitchFamily="2"/>
              </a:rPr>
              <a:t>Good practices</a:t>
            </a:r>
            <a:r>
              <a:rPr lang="ne-NP" sz="2800" b="1" dirty="0" smtClean="0">
                <a:cs typeface="Kalimati" pitchFamily="2"/>
              </a:rPr>
              <a:t>)</a:t>
            </a:r>
            <a:endParaRPr lang="en-US" sz="2800" b="1" dirty="0">
              <a:cs typeface="Kalimati" pitchFamily="2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9600" y="1447800"/>
            <a:ext cx="11049000" cy="507831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ctr">
              <a:lnSpc>
                <a:spcPct val="200000"/>
              </a:lnSpc>
              <a:buFont typeface="Wingdings" pitchFamily="2" charset="2"/>
              <a:buChar char="v"/>
            </a:pPr>
            <a:r>
              <a:rPr lang="ne-NP" sz="2000" b="1" dirty="0" smtClean="0">
                <a:solidFill>
                  <a:schemeClr val="tx1"/>
                </a:solidFill>
                <a:latin typeface="Kalimati"/>
                <a:cs typeface="Kalimati" pitchFamily="2"/>
              </a:rPr>
              <a:t>सिल्भर र विगहेड प्रजन्न गर्दा माउ बचाउन सफल भएको</a:t>
            </a:r>
            <a:r>
              <a:rPr lang="ne-NP" sz="2000" b="1" dirty="0" smtClean="0">
                <a:solidFill>
                  <a:schemeClr val="tx1"/>
                </a:solidFill>
                <a:latin typeface="Kalimati"/>
                <a:cs typeface="Kalimati" pitchFamily="2"/>
              </a:rPr>
              <a:t>।</a:t>
            </a:r>
          </a:p>
          <a:p>
            <a:pPr marL="287338" indent="-287338" algn="just" fontAlgn="ctr">
              <a:lnSpc>
                <a:spcPct val="200000"/>
              </a:lnSpc>
              <a:buFont typeface="Wingdings" pitchFamily="2" charset="2"/>
              <a:buChar char="v"/>
            </a:pPr>
            <a:r>
              <a:rPr lang="ne-NP" sz="2000" b="1" dirty="0" smtClean="0">
                <a:solidFill>
                  <a:schemeClr val="tx1"/>
                </a:solidFill>
                <a:latin typeface="Kalimati"/>
                <a:cs typeface="Kalimati" pitchFamily="2"/>
              </a:rPr>
              <a:t>नविनतम प्रविधिको प्रयोग गरी मत्स्य भुराबाट गत आ.व.को भन्दा 53.53</a:t>
            </a:r>
            <a:r>
              <a:rPr lang="en-US" sz="2000" b="1" dirty="0" smtClean="0">
                <a:solidFill>
                  <a:schemeClr val="tx1"/>
                </a:solidFill>
                <a:latin typeface="Kalimati"/>
                <a:cs typeface="Kalimati" pitchFamily="2"/>
              </a:rPr>
              <a:t>% </a:t>
            </a:r>
            <a:r>
              <a:rPr lang="ne-NP" sz="2000" b="1" dirty="0" smtClean="0">
                <a:solidFill>
                  <a:schemeClr val="tx1"/>
                </a:solidFill>
                <a:latin typeface="Kalimati"/>
                <a:cs typeface="Kalimati" pitchFamily="2"/>
              </a:rPr>
              <a:t>बढी राजस्व तथा मत्स्य भुरा(</a:t>
            </a:r>
            <a:r>
              <a:rPr lang="en-US" sz="1600" b="1" dirty="0" smtClean="0">
                <a:solidFill>
                  <a:schemeClr val="tx1"/>
                </a:solidFill>
                <a:latin typeface="Kalimati"/>
                <a:cs typeface="Kalimati" pitchFamily="2"/>
              </a:rPr>
              <a:t>fry/hatchling/fingerling)</a:t>
            </a:r>
            <a:r>
              <a:rPr lang="en-US" sz="2000" b="1" dirty="0" smtClean="0">
                <a:solidFill>
                  <a:schemeClr val="tx1"/>
                </a:solidFill>
                <a:latin typeface="Kalimati"/>
                <a:cs typeface="Kalimati" pitchFamily="2"/>
              </a:rPr>
              <a:t> 52.52% </a:t>
            </a:r>
            <a:r>
              <a:rPr lang="ne-NP" sz="2000" b="1" dirty="0" smtClean="0">
                <a:solidFill>
                  <a:schemeClr val="tx1"/>
                </a:solidFill>
                <a:latin typeface="Kalimati"/>
                <a:cs typeface="Kalimati" pitchFamily="2"/>
              </a:rPr>
              <a:t>र ईयरिलङ्ग 233.33</a:t>
            </a:r>
            <a:r>
              <a:rPr lang="en-US" sz="2000" b="1" dirty="0" smtClean="0">
                <a:solidFill>
                  <a:schemeClr val="tx1"/>
                </a:solidFill>
                <a:latin typeface="Kalimati"/>
                <a:cs typeface="Kalimati" pitchFamily="2"/>
              </a:rPr>
              <a:t>%</a:t>
            </a:r>
            <a:r>
              <a:rPr lang="ne-NP" sz="2000" b="1" dirty="0" smtClean="0">
                <a:solidFill>
                  <a:schemeClr val="tx1"/>
                </a:solidFill>
                <a:latin typeface="Kalimati"/>
                <a:cs typeface="Kalimati" pitchFamily="2"/>
              </a:rPr>
              <a:t> बढी उत्पादन गर्न सफल भएको।</a:t>
            </a:r>
            <a:endParaRPr lang="ne-NP" sz="2000" b="1" dirty="0" smtClean="0">
              <a:solidFill>
                <a:schemeClr val="tx1"/>
              </a:solidFill>
              <a:latin typeface="Kalimati"/>
              <a:cs typeface="Kalimati" pitchFamily="2"/>
            </a:endParaRPr>
          </a:p>
          <a:p>
            <a:pPr fontAlgn="ctr">
              <a:lnSpc>
                <a:spcPct val="200000"/>
              </a:lnSpc>
              <a:buFont typeface="Wingdings" pitchFamily="2" charset="2"/>
              <a:buChar char="v"/>
            </a:pPr>
            <a:r>
              <a:rPr lang="ne-NP" sz="2000" dirty="0">
                <a:solidFill>
                  <a:schemeClr val="tx1"/>
                </a:solidFill>
                <a:latin typeface="Kalimati"/>
                <a:cs typeface="Kalimati" pitchFamily="2"/>
              </a:rPr>
              <a:t>कार्यक्रमको जिम्मेवारी बाड्फाड गरिएको</a:t>
            </a:r>
            <a:r>
              <a:rPr lang="ne-NP" sz="2000" dirty="0" smtClean="0">
                <a:solidFill>
                  <a:schemeClr val="tx1"/>
                </a:solidFill>
                <a:latin typeface="Kalimati"/>
                <a:cs typeface="Kalimati" pitchFamily="2"/>
              </a:rPr>
              <a:t>।</a:t>
            </a:r>
            <a:endParaRPr lang="ne-NP" sz="2000" b="1" dirty="0" smtClean="0">
              <a:solidFill>
                <a:schemeClr val="tx1"/>
              </a:solidFill>
              <a:latin typeface="Kalimati"/>
              <a:cs typeface="Kalimati" pitchFamily="2"/>
            </a:endParaRPr>
          </a:p>
          <a:p>
            <a:pPr fontAlgn="ctr">
              <a:lnSpc>
                <a:spcPct val="200000"/>
              </a:lnSpc>
              <a:buFont typeface="Wingdings" pitchFamily="2" charset="2"/>
              <a:buChar char="v"/>
            </a:pPr>
            <a:r>
              <a:rPr lang="ne-NP" sz="2000" dirty="0" smtClean="0">
                <a:solidFill>
                  <a:schemeClr val="tx1"/>
                </a:solidFill>
                <a:latin typeface="Kalimati"/>
                <a:cs typeface="Kalimati" pitchFamily="2"/>
              </a:rPr>
              <a:t>नियमित स्टाफ बैठकमा निर्णयहरु गर्ने गरिएको।</a:t>
            </a:r>
          </a:p>
          <a:p>
            <a:pPr fontAlgn="ctr">
              <a:lnSpc>
                <a:spcPct val="200000"/>
              </a:lnSpc>
              <a:buFont typeface="Wingdings" pitchFamily="2" charset="2"/>
              <a:buChar char="v"/>
            </a:pPr>
            <a:r>
              <a:rPr lang="ne-NP" sz="2000" dirty="0" smtClean="0">
                <a:solidFill>
                  <a:schemeClr val="tx1"/>
                </a:solidFill>
                <a:latin typeface="Kalimati"/>
                <a:cs typeface="Kalimati" pitchFamily="2"/>
              </a:rPr>
              <a:t>खरिद इकाई गठन गरि निर्णयहरु हुने गरेको।</a:t>
            </a:r>
          </a:p>
          <a:p>
            <a:pPr fontAlgn="ctr">
              <a:lnSpc>
                <a:spcPct val="200000"/>
              </a:lnSpc>
              <a:buFont typeface="Wingdings" pitchFamily="2" charset="2"/>
              <a:buChar char="v"/>
            </a:pPr>
            <a:r>
              <a:rPr lang="ne-NP" sz="2000" dirty="0" smtClean="0">
                <a:solidFill>
                  <a:schemeClr val="tx1"/>
                </a:solidFill>
                <a:latin typeface="Kalimati"/>
                <a:cs typeface="Kalimati" pitchFamily="2"/>
              </a:rPr>
              <a:t>भुक्तानी सम्बन्धितको खातामा जाने।</a:t>
            </a:r>
            <a:endParaRPr lang="ne-NP" sz="2400" dirty="0" smtClean="0">
              <a:solidFill>
                <a:schemeClr val="tx1"/>
              </a:solidFill>
              <a:latin typeface="Kalimati"/>
              <a:cs typeface="Kalimati" pitchFamily="2"/>
            </a:endParaRPr>
          </a:p>
          <a:p>
            <a:pPr fontAlgn="ctr">
              <a:lnSpc>
                <a:spcPct val="200000"/>
              </a:lnSpc>
              <a:buFont typeface="Wingdings" pitchFamily="2" charset="2"/>
              <a:buChar char="v"/>
            </a:pPr>
            <a:r>
              <a:rPr lang="ne-NP" b="1" dirty="0" smtClean="0">
                <a:solidFill>
                  <a:schemeClr val="tx1"/>
                </a:solidFill>
                <a:latin typeface="Kalimati"/>
                <a:cs typeface="Kalimati" pitchFamily="2"/>
              </a:rPr>
              <a:t>राजश्व विल अनलाईनबाट काट्ने।</a:t>
            </a:r>
          </a:p>
        </p:txBody>
      </p:sp>
    </p:spTree>
    <p:extLst>
      <p:ext uri="{BB962C8B-B14F-4D97-AF65-F5344CB8AC3E}">
        <p14:creationId xmlns:p14="http://schemas.microsoft.com/office/powerpoint/2010/main" val="149351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685800" y="416805"/>
            <a:ext cx="10896600" cy="726195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e-NP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Kalimati" pitchFamily="2"/>
                <a:cs typeface="Kalimati" pitchFamily="2"/>
              </a:rPr>
              <a:t>सुशासन सम्बन्धि </a:t>
            </a:r>
            <a:r>
              <a:rPr lang="ne-NP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Kalimati" pitchFamily="2"/>
                <a:cs typeface="Kalimati" pitchFamily="2"/>
              </a:rPr>
              <a:t>विवरण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6211127"/>
              </p:ext>
            </p:extLst>
          </p:nvPr>
        </p:nvGraphicFramePr>
        <p:xfrm>
          <a:off x="685800" y="1208148"/>
          <a:ext cx="10896600" cy="5040252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784573"/>
                <a:gridCol w="6759227"/>
                <a:gridCol w="2438400"/>
                <a:gridCol w="914400"/>
              </a:tblGrid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ne-NP" sz="2000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Kalimati" panose="00000400000000000000" pitchFamily="2"/>
                        </a:rPr>
                        <a:t>सि.नं</a:t>
                      </a:r>
                      <a:r>
                        <a:rPr lang="ne-NP" sz="20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Kalimati" panose="00000400000000000000" pitchFamily="2"/>
                        </a:rPr>
                        <a:t>.</a:t>
                      </a:r>
                      <a:endParaRPr lang="en-US" sz="20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Kalimati" panose="00000400000000000000" pitchFamily="2"/>
                        </a:rPr>
                        <a:t>सुशासनका</a:t>
                      </a:r>
                      <a:r>
                        <a:rPr lang="ne-NP" sz="20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Kalimati" panose="00000400000000000000" pitchFamily="2"/>
                        </a:rPr>
                        <a:t> क्रियाकलापहरू</a:t>
                      </a:r>
                      <a:endParaRPr lang="en-US" sz="20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ne-NP" sz="20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Kalimati" panose="00000400000000000000" pitchFamily="2"/>
                        </a:rPr>
                        <a:t>कार्यान्वयनको अवस्था</a:t>
                      </a:r>
                      <a:endParaRPr lang="en-US" sz="20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Kalimati" panose="00000400000000000000" pitchFamily="2"/>
                        </a:rPr>
                        <a:t>कैफियत</a:t>
                      </a:r>
                      <a:endParaRPr lang="en-US" sz="18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31413">
                <a:tc>
                  <a:txBody>
                    <a:bodyPr/>
                    <a:lstStyle/>
                    <a:p>
                      <a:pPr algn="ctr"/>
                      <a:r>
                        <a:rPr lang="ne-NP" sz="20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१</a:t>
                      </a:r>
                      <a:endParaRPr lang="en-GB" sz="2000" dirty="0">
                        <a:solidFill>
                          <a:schemeClr val="tx1"/>
                        </a:solidFill>
                        <a:latin typeface="Fontasy Himali" pitchFamily="82" charset="0"/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e-NP" sz="20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सूचना</a:t>
                      </a:r>
                      <a:r>
                        <a:rPr lang="ne-NP" sz="2000" baseline="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 अधिकारीको </a:t>
                      </a:r>
                      <a:r>
                        <a:rPr lang="ne-NP" sz="2000" baseline="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व्यवस्था</a:t>
                      </a:r>
                      <a:endParaRPr lang="en-US" sz="20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भएको</a:t>
                      </a:r>
                      <a:endParaRPr lang="en-US" sz="20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65969">
                <a:tc>
                  <a:txBody>
                    <a:bodyPr/>
                    <a:lstStyle/>
                    <a:p>
                      <a:pPr algn="ctr"/>
                      <a:r>
                        <a:rPr lang="ne-NP" sz="20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२</a:t>
                      </a:r>
                      <a:endParaRPr lang="en-GB" sz="2000" dirty="0">
                        <a:solidFill>
                          <a:schemeClr val="tx1"/>
                        </a:solidFill>
                        <a:latin typeface="Fontasy Himali" pitchFamily="82" charset="0"/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e-NP" sz="20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गुनासो सुन्ने</a:t>
                      </a:r>
                      <a:r>
                        <a:rPr lang="ne-NP" sz="2000" baseline="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 अधिकारीको ब्यवस्था</a:t>
                      </a:r>
                      <a:endParaRPr lang="en-US" sz="20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भएको</a:t>
                      </a:r>
                      <a:endParaRPr lang="en-US" sz="20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31418">
                <a:tc>
                  <a:txBody>
                    <a:bodyPr/>
                    <a:lstStyle/>
                    <a:p>
                      <a:pPr algn="ctr"/>
                      <a:r>
                        <a:rPr lang="ne-NP" sz="20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३</a:t>
                      </a:r>
                      <a:endParaRPr lang="en-GB" sz="2000" dirty="0">
                        <a:solidFill>
                          <a:schemeClr val="tx1"/>
                        </a:solidFill>
                        <a:latin typeface="Fontasy Himali" pitchFamily="82" charset="0"/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ne-NP" sz="20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उजुरी पेटीकाको</a:t>
                      </a:r>
                      <a:r>
                        <a:rPr lang="ne-NP" sz="2000" baseline="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 ब्यवस्था र मासिक रुपमा खोलीने गरेको मिति</a:t>
                      </a:r>
                      <a:endParaRPr lang="en-US" sz="2000" b="1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भएको</a:t>
                      </a:r>
                      <a:endParaRPr lang="en-US" sz="20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31413">
                <a:tc>
                  <a:txBody>
                    <a:bodyPr/>
                    <a:lstStyle/>
                    <a:p>
                      <a:pPr algn="ctr"/>
                      <a:r>
                        <a:rPr lang="ne-NP" sz="20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४</a:t>
                      </a:r>
                      <a:endParaRPr lang="en-GB" sz="2000" dirty="0">
                        <a:solidFill>
                          <a:schemeClr val="tx1"/>
                        </a:solidFill>
                        <a:latin typeface="Fontasy Himali" pitchFamily="82" charset="0"/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e-NP" sz="20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टोकन प्रणाली</a:t>
                      </a:r>
                      <a:endParaRPr lang="en-US" sz="20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नभएको</a:t>
                      </a:r>
                      <a:endParaRPr lang="en-US" sz="20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31413">
                <a:tc>
                  <a:txBody>
                    <a:bodyPr/>
                    <a:lstStyle/>
                    <a:p>
                      <a:pPr algn="ctr"/>
                      <a:r>
                        <a:rPr lang="ne-NP" sz="20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५</a:t>
                      </a:r>
                      <a:endParaRPr lang="en-GB" sz="2000" dirty="0">
                        <a:solidFill>
                          <a:schemeClr val="tx1"/>
                        </a:solidFill>
                        <a:latin typeface="Fontasy Himali" pitchFamily="82" charset="0"/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e-NP" sz="20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मासिक </a:t>
                      </a:r>
                      <a:r>
                        <a:rPr lang="ne-NP" sz="20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स्टाफ बैठक</a:t>
                      </a:r>
                      <a:endParaRPr lang="en-US" sz="20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भएको</a:t>
                      </a:r>
                      <a:endParaRPr lang="en-US" sz="20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3141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ne-NP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६</a:t>
                      </a:r>
                      <a:endParaRPr lang="en-GB" sz="2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e-NP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खरिद </a:t>
                      </a:r>
                      <a:r>
                        <a:rPr lang="ne-NP" sz="20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इकाईको</a:t>
                      </a:r>
                      <a:r>
                        <a:rPr lang="ne-NP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 व्यवस्था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भएको</a:t>
                      </a:r>
                      <a:endParaRPr lang="en-US" sz="20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31413">
                <a:tc>
                  <a:txBody>
                    <a:bodyPr/>
                    <a:lstStyle/>
                    <a:p>
                      <a:pPr algn="ctr"/>
                      <a:r>
                        <a:rPr lang="ne-NP" sz="2000" dirty="0" smtClean="0">
                          <a:solidFill>
                            <a:schemeClr val="tx1"/>
                          </a:solidFill>
                          <a:latin typeface="Fontasy Himali" pitchFamily="82" charset="0"/>
                          <a:cs typeface="Kalimati" panose="00000400000000000000" pitchFamily="2"/>
                        </a:rPr>
                        <a:t>७</a:t>
                      </a:r>
                      <a:endParaRPr lang="en-GB" sz="2000" dirty="0">
                        <a:solidFill>
                          <a:schemeClr val="tx1"/>
                        </a:solidFill>
                        <a:latin typeface="Fontasy Himali" pitchFamily="82" charset="0"/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e-NP" sz="20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वेबसाइट</a:t>
                      </a:r>
                      <a:r>
                        <a:rPr lang="ne-NP" sz="2000" baseline="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 निर्माण तथा सञ्चालन</a:t>
                      </a:r>
                      <a:endParaRPr lang="en-US" sz="20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भएको</a:t>
                      </a:r>
                      <a:endParaRPr lang="en-US" sz="20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3269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3263496"/>
              </p:ext>
            </p:extLst>
          </p:nvPr>
        </p:nvGraphicFramePr>
        <p:xfrm>
          <a:off x="304800" y="990601"/>
          <a:ext cx="11658600" cy="5577839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933453"/>
                <a:gridCol w="2095747"/>
                <a:gridCol w="4523330"/>
                <a:gridCol w="2106070"/>
              </a:tblGrid>
              <a:tr h="1066799">
                <a:tc>
                  <a:txBody>
                    <a:bodyPr/>
                    <a:lstStyle/>
                    <a:p>
                      <a:pPr algn="ctr"/>
                      <a:r>
                        <a:rPr lang="ne-NP" sz="2000" dirty="0" smtClean="0">
                          <a:solidFill>
                            <a:srgbClr val="002060"/>
                          </a:solidFill>
                          <a:cs typeface="Kalimati" panose="00000400000000000000" pitchFamily="2"/>
                        </a:rPr>
                        <a:t>नाम , पद र कार्यालय</a:t>
                      </a:r>
                      <a:endParaRPr lang="en-US" sz="2000" dirty="0">
                        <a:solidFill>
                          <a:srgbClr val="002060"/>
                        </a:solidFill>
                        <a:cs typeface="Kalimati" panose="00000400000000000000" pitchFamily="2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ne-NP" sz="2000" dirty="0" smtClean="0">
                          <a:solidFill>
                            <a:srgbClr val="002060"/>
                          </a:solidFill>
                          <a:cs typeface="Kalimati" panose="00000400000000000000" pitchFamily="2"/>
                        </a:rPr>
                        <a:t>अनुगमन गरिएको कार्यक्रम र स्थान</a:t>
                      </a:r>
                      <a:endParaRPr lang="en-US" sz="2000" dirty="0">
                        <a:solidFill>
                          <a:srgbClr val="002060"/>
                        </a:solidFill>
                        <a:cs typeface="Kalimati" panose="00000400000000000000" pitchFamily="2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dirty="0" smtClean="0">
                          <a:solidFill>
                            <a:srgbClr val="002060"/>
                          </a:solidFill>
                          <a:cs typeface="Kalimati" panose="00000400000000000000" pitchFamily="2"/>
                        </a:rPr>
                        <a:t>पृष्ठपोषण तथा सुझावहरु</a:t>
                      </a:r>
                      <a:endParaRPr lang="en-US" sz="2000" dirty="0">
                        <a:solidFill>
                          <a:srgbClr val="002060"/>
                        </a:solidFill>
                        <a:cs typeface="Kalimati" panose="00000400000000000000" pitchFamily="2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dirty="0" smtClean="0">
                          <a:solidFill>
                            <a:srgbClr val="002060"/>
                          </a:solidFill>
                          <a:cs typeface="Kalimati" panose="00000400000000000000" pitchFamily="2"/>
                        </a:rPr>
                        <a:t>अनुगमन गरिएको मिति</a:t>
                      </a:r>
                      <a:endParaRPr lang="en-US" sz="2000" dirty="0">
                        <a:solidFill>
                          <a:srgbClr val="002060"/>
                        </a:solidFill>
                        <a:cs typeface="Kalimati" panose="00000400000000000000" pitchFamily="2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2672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ne-NP" sz="2000" b="1" dirty="0" smtClean="0">
                          <a:cs typeface="Kalimati" pitchFamily="2"/>
                        </a:rPr>
                        <a:t>माननीय</a:t>
                      </a:r>
                      <a:r>
                        <a:rPr lang="ne-NP" sz="2000" b="1" baseline="0" dirty="0" smtClean="0">
                          <a:cs typeface="Kalimati" pitchFamily="2"/>
                        </a:rPr>
                        <a:t> मन्त्री 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ne-NP" sz="2000" b="1" baseline="0" dirty="0" smtClean="0">
                          <a:cs typeface="Kalimati" pitchFamily="2"/>
                        </a:rPr>
                        <a:t>श्री दिनेश पन्थी ज्यू</a:t>
                      </a:r>
                      <a:endParaRPr lang="ne-NP" sz="2000" b="1" dirty="0" smtClean="0">
                        <a:cs typeface="Kalimati" pitchFamily="2"/>
                      </a:endParaRPr>
                    </a:p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ne-NP" sz="2000" dirty="0" smtClean="0">
                          <a:cs typeface="Kalimati" pitchFamily="2"/>
                        </a:rPr>
                        <a:t>कृषि</a:t>
                      </a:r>
                      <a:r>
                        <a:rPr lang="ne-NP" sz="2000" baseline="0" dirty="0" smtClean="0">
                          <a:cs typeface="Kalimati" pitchFamily="2"/>
                        </a:rPr>
                        <a:t>, भूमि व्यवस्था तथा सहकारी मन्त्रालय, राप्ति उपत्यका (देउखुरी)</a:t>
                      </a:r>
                    </a:p>
                    <a:p>
                      <a:pPr algn="ctr"/>
                      <a:endParaRPr lang="ne-NP" sz="2000" b="0" baseline="0" dirty="0" smtClean="0">
                        <a:cs typeface="Kalimati" pitchFamily="2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ne-NP" sz="2000" b="0" baseline="0" dirty="0" smtClean="0">
                          <a:cs typeface="Kalimati" pitchFamily="2"/>
                        </a:rPr>
                        <a:t>श्री श्रवण कुमार चौधरी</a:t>
                      </a:r>
                      <a:endParaRPr lang="ne-NP" sz="2000" b="1" baseline="0" dirty="0" smtClean="0">
                        <a:cs typeface="Kalimati" pitchFamily="2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ne-NP" sz="2000" b="1" baseline="0" dirty="0" smtClean="0">
                          <a:cs typeface="Kalimati" pitchFamily="2"/>
                        </a:rPr>
                        <a:t>महानिर्देशक </a:t>
                      </a:r>
                      <a:endParaRPr lang="en-US" sz="2000" baseline="0" dirty="0" smtClean="0">
                        <a:cs typeface="Kalimati" pitchFamily="2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ne-NP" sz="2000" baseline="0" dirty="0" smtClean="0">
                          <a:cs typeface="Kalimati" pitchFamily="2"/>
                        </a:rPr>
                        <a:t>पशुपन्छी तथा मत्स्य विकास निर्देशनालय, वुटवल</a:t>
                      </a:r>
                      <a:endParaRPr lang="en-US" sz="20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e-NP" sz="2000" dirty="0" smtClean="0">
                        <a:cs typeface="Kalimati" panose="00000400000000000000" pitchFamily="2"/>
                      </a:endParaRPr>
                    </a:p>
                    <a:p>
                      <a:pPr algn="ctr"/>
                      <a:endParaRPr lang="ne-NP" sz="2000" dirty="0" smtClean="0">
                        <a:cs typeface="Kalimati" panose="00000400000000000000" pitchFamily="2"/>
                      </a:endParaRPr>
                    </a:p>
                    <a:p>
                      <a:pPr algn="ctr"/>
                      <a:endParaRPr lang="ne-NP" sz="2000" dirty="0" smtClean="0">
                        <a:cs typeface="Kalimati" panose="00000400000000000000" pitchFamily="2"/>
                      </a:endParaRPr>
                    </a:p>
                    <a:p>
                      <a:pPr algn="ctr"/>
                      <a:endParaRPr lang="ne-NP" sz="2000" dirty="0" smtClean="0">
                        <a:cs typeface="Kalimati" panose="00000400000000000000" pitchFamily="2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ne-NP" sz="2000" dirty="0" smtClean="0">
                          <a:cs typeface="Kalimati" panose="00000400000000000000" pitchFamily="2"/>
                        </a:rPr>
                        <a:t>मत्स्य विकास केन्द्र, महादेवपुरी बाँके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7663" marR="0" lvl="0" indent="-347663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  <a:defRPr/>
                      </a:pPr>
                      <a:endParaRPr lang="en-US" sz="2000" baseline="0" dirty="0" smtClean="0">
                        <a:cs typeface="Kalimati" pitchFamily="2"/>
                      </a:endParaRPr>
                    </a:p>
                    <a:p>
                      <a:pPr marL="347663" marR="0" lvl="0" indent="-347663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lang="ne-NP" sz="2000" baseline="0" dirty="0" smtClean="0">
                          <a:cs typeface="Kalimati" pitchFamily="2"/>
                        </a:rPr>
                        <a:t>सिमित स्रोतसाधनबाट पनि गुणस्तरिय कार्य सम्पन्न भएकोमा आगामी दिनमा पनि निरन्तरता दिदै जानु पर्ने।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2000" baseline="0" dirty="0" smtClean="0">
                        <a:cs typeface="Kalimati" pitchFamily="2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ne-NP" sz="2000" baseline="0" dirty="0" smtClean="0">
                        <a:cs typeface="Kalimati" pitchFamily="2"/>
                      </a:endParaRPr>
                    </a:p>
                    <a:p>
                      <a:pPr marL="290513" marR="0" lvl="0" indent="-290513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lang="ne-NP" sz="2000" baseline="0" dirty="0" smtClean="0">
                          <a:cs typeface="Kalimati" pitchFamily="2"/>
                        </a:rPr>
                        <a:t>गुणस्तरिय भुरा उत्पादन गर्न सफल भएकोमा क्रमिक रुपमा निरन्तरता दिदै जनुपर्ने।</a:t>
                      </a:r>
                      <a:endParaRPr lang="en-US" sz="2000" dirty="0" smtClean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e-NP" sz="2000" dirty="0" smtClean="0">
                        <a:cs typeface="Kalimati" pitchFamily="2"/>
                      </a:endParaRPr>
                    </a:p>
                    <a:p>
                      <a:pPr algn="ctr"/>
                      <a:endParaRPr lang="en-US" sz="2000" dirty="0" smtClean="0">
                        <a:cs typeface="Kalimati" pitchFamily="2"/>
                      </a:endParaRPr>
                    </a:p>
                    <a:p>
                      <a:pPr algn="ctr"/>
                      <a:r>
                        <a:rPr lang="ne-NP" sz="2000" dirty="0" smtClean="0">
                          <a:cs typeface="Kalimati" pitchFamily="2"/>
                        </a:rPr>
                        <a:t>2082।83</a:t>
                      </a:r>
                    </a:p>
                    <a:p>
                      <a:pPr algn="ctr"/>
                      <a:endParaRPr lang="ne-NP" sz="2000" dirty="0" smtClean="0">
                        <a:cs typeface="Kalimati" pitchFamily="2"/>
                      </a:endParaRPr>
                    </a:p>
                    <a:p>
                      <a:pPr algn="ctr"/>
                      <a:endParaRPr lang="ne-NP" sz="2000" dirty="0" smtClean="0">
                        <a:cs typeface="Kalimati" pitchFamily="2"/>
                      </a:endParaRPr>
                    </a:p>
                    <a:p>
                      <a:pPr algn="ctr"/>
                      <a:endParaRPr lang="en-US" sz="2000" dirty="0" smtClean="0">
                        <a:cs typeface="Kalimati" pitchFamily="2"/>
                      </a:endParaRPr>
                    </a:p>
                    <a:p>
                      <a:pPr algn="ctr"/>
                      <a:endParaRPr lang="en-US" sz="2000" dirty="0" smtClean="0">
                        <a:cs typeface="Kalimati" pitchFamily="2"/>
                      </a:endParaRPr>
                    </a:p>
                    <a:p>
                      <a:pPr algn="ctr"/>
                      <a:endParaRPr lang="ne-NP" sz="2000" dirty="0" smtClean="0">
                        <a:cs typeface="Kalimati" pitchFamily="2"/>
                      </a:endParaRPr>
                    </a:p>
                    <a:p>
                      <a:pPr algn="ctr"/>
                      <a:endParaRPr lang="ne-NP" sz="2000" dirty="0" smtClean="0">
                        <a:cs typeface="Kalimati" pitchFamily="2"/>
                      </a:endParaRPr>
                    </a:p>
                    <a:p>
                      <a:pPr algn="ctr"/>
                      <a:r>
                        <a:rPr lang="ne-NP" sz="2000" dirty="0" smtClean="0">
                          <a:cs typeface="Kalimati" pitchFamily="2"/>
                        </a:rPr>
                        <a:t>2082/06/23</a:t>
                      </a:r>
                      <a:endParaRPr lang="en-US" sz="2000" dirty="0">
                        <a:cs typeface="Kalimati" pitchFamily="2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304800" y="304800"/>
            <a:ext cx="11658600" cy="60960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e-NP" sz="3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Kalimati" pitchFamily="2"/>
                <a:cs typeface="Kalimati" pitchFamily="2"/>
              </a:rPr>
              <a:t>अनुगमन </a:t>
            </a:r>
            <a:r>
              <a:rPr lang="ne-NP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Kalimati" pitchFamily="2"/>
                <a:cs typeface="Kalimati" pitchFamily="2"/>
              </a:rPr>
              <a:t>सम्बन्धि विवरणहरू</a:t>
            </a:r>
            <a:endParaRPr lang="ne-NP" sz="32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Kalimati" pitchFamily="2"/>
              <a:cs typeface="Kalimati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104079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DC  Rim2081-8283\FDC 208283 yearly program and others related\SLIDE AND PROGRESS\208283 Pargati\4th quater and Final pragati\Pitcture of Aerater Machine for fish seed\WhatsApp Image 2026-07-23 at 11.12.19 AM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08" t="1090" r="10145" b="914"/>
          <a:stretch/>
        </p:blipFill>
        <p:spPr bwMode="auto">
          <a:xfrm>
            <a:off x="300401" y="396240"/>
            <a:ext cx="3661999" cy="63093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FDC  Rim2081-8283\FDC 208283 yearly program and others related\SLIDE AND PROGRESS\208283 Pargati\4th quater and Final pragati\Pitcture of Aerater Machine for fish seed\WhatsApp Image 2026-07-23 at 11.12.20 AM (1)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" r="14584" b="917"/>
          <a:stretch/>
        </p:blipFill>
        <p:spPr bwMode="auto">
          <a:xfrm>
            <a:off x="4358640" y="396240"/>
            <a:ext cx="3660166" cy="63093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FDC  Rim2081-8283\FDC 208283 yearly program and others related\SLIDE AND PROGRESS\208283 Pargati\4th quater and Final pragati\Pitcture of Aerater Machine for fish seed\WhatsApp Image 2026-07-23 at 11.12.22 AM.jpe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93" r="27615" b="3328"/>
          <a:stretch/>
        </p:blipFill>
        <p:spPr bwMode="auto">
          <a:xfrm>
            <a:off x="8442278" y="396240"/>
            <a:ext cx="3396234" cy="63093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013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7" t="20724" b="7244"/>
          <a:stretch/>
        </p:blipFill>
        <p:spPr>
          <a:xfrm>
            <a:off x="457200" y="228600"/>
            <a:ext cx="6324600" cy="389708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Picture 2"/>
          <p:cNvPicPr/>
          <p:nvPr/>
        </p:nvPicPr>
        <p:blipFill>
          <a:blip r:embed="rId3"/>
          <a:srcRect t="26667" b="8000"/>
          <a:stretch>
            <a:fillRect/>
          </a:stretch>
        </p:blipFill>
        <p:spPr bwMode="auto">
          <a:xfrm>
            <a:off x="6096000" y="2743200"/>
            <a:ext cx="5715000" cy="3733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442325" y="-60325"/>
            <a:ext cx="2190750" cy="2921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092324" y="3999593"/>
            <a:ext cx="2190750" cy="2921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572374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1026" name="Picture 2" descr="C:\Users\CCT\Downloads\WhatsApp Image 2026-01-29 at 4.19.03 PM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76200"/>
            <a:ext cx="10896600" cy="6742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3"/>
          <p:cNvSpPr txBox="1">
            <a:spLocks/>
          </p:cNvSpPr>
          <p:nvPr/>
        </p:nvSpPr>
        <p:spPr>
          <a:xfrm>
            <a:off x="1663700" y="5983069"/>
            <a:ext cx="8940800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ne-NP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reeti" pitchFamily="2" charset="0"/>
                <a:ea typeface="Calibri" pitchFamily="34" charset="0"/>
                <a:cs typeface="Kalimati" pitchFamily="2"/>
              </a:rPr>
              <a:t>मत्स्य विकास केन्द्रको</a:t>
            </a:r>
            <a:r>
              <a:rPr kumimoji="0" lang="ne-NP" sz="3600" b="1" i="0" u="none" strike="noStrike" kern="1200" cap="none" spc="50" normalizeH="0" baseline="0" noProof="0" dirty="0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Kalimati" pitchFamily="2"/>
              </a:rPr>
              <a:t> परिचयात्मक विवरण</a:t>
            </a:r>
            <a:endParaRPr kumimoji="0" lang="en-US" sz="3600" b="1" i="0" u="none" strike="noStrike" kern="1200" cap="none" spc="50" normalizeH="0" baseline="0" noProof="0" dirty="0">
              <a:ln w="11430"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Kalimati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76586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CCT\Desktop\Final pic\WhatsApp Image 2026-01-29 at 9.29.10 AM (2)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78" b="6343"/>
          <a:stretch/>
        </p:blipFill>
        <p:spPr bwMode="auto">
          <a:xfrm flipV="1">
            <a:off x="4876800" y="152400"/>
            <a:ext cx="3429000" cy="38486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CCT\Desktop\Pic seond trisemester\WhatsApp Image 2026-01-29 at 9.31.37 AM (2)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85"/>
          <a:stretch/>
        </p:blipFill>
        <p:spPr bwMode="auto">
          <a:xfrm>
            <a:off x="8559336" y="152400"/>
            <a:ext cx="3404064" cy="38404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CCT\Desktop\Final pic\WhatsApp Image 2026-01-29 at 10.20.41 AM.jpe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7" t="13947" r="10304"/>
          <a:stretch/>
        </p:blipFill>
        <p:spPr bwMode="auto">
          <a:xfrm>
            <a:off x="228599" y="152400"/>
            <a:ext cx="4445837" cy="38377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CCT\Desktop\Final pic\WhatsApp Image 2026-01-29 at 10.11.56 AM.jpe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97"/>
          <a:stretch/>
        </p:blipFill>
        <p:spPr bwMode="auto">
          <a:xfrm rot="16200000">
            <a:off x="838003" y="3580708"/>
            <a:ext cx="2438792" cy="3657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CCT\Desktop\Final pic\WhatsApp Image 2026-01-29 at 10.35.08 AM (2).jpe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4" t="14595" r="10082" b="7429"/>
          <a:stretch/>
        </p:blipFill>
        <p:spPr bwMode="auto">
          <a:xfrm>
            <a:off x="4056797" y="4190112"/>
            <a:ext cx="3639403" cy="24387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CCT\Desktop\Final pic\WhatsApp Image 2026-01-29 at 10.35.08 AM (3).jpe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0" t="19152" r="3590" b="19208"/>
          <a:stretch/>
        </p:blipFill>
        <p:spPr bwMode="auto">
          <a:xfrm>
            <a:off x="7848600" y="4190112"/>
            <a:ext cx="4148919" cy="24387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2035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28600"/>
            <a:ext cx="4064000" cy="304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266700"/>
            <a:ext cx="4013200" cy="30099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581400"/>
            <a:ext cx="4064000" cy="304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686" y="3563257"/>
            <a:ext cx="4038600" cy="30289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2114" y="266700"/>
            <a:ext cx="3135086" cy="25799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40" t="28890" r="7038" b="19308"/>
          <a:stretch/>
        </p:blipFill>
        <p:spPr>
          <a:xfrm>
            <a:off x="8759371" y="3113054"/>
            <a:ext cx="3167743" cy="35163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37380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193813"/>
            <a:ext cx="3805583" cy="28541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93813"/>
            <a:ext cx="3805583" cy="28541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4" t="11110" r="5833" b="12222"/>
          <a:stretch/>
        </p:blipFill>
        <p:spPr>
          <a:xfrm>
            <a:off x="174486" y="3324828"/>
            <a:ext cx="3783497" cy="33045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7439" y="156029"/>
            <a:ext cx="3855961" cy="28919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2" t="43333" r="9345" b="7778"/>
          <a:stretch/>
        </p:blipFill>
        <p:spPr>
          <a:xfrm>
            <a:off x="4186583" y="3276600"/>
            <a:ext cx="7776817" cy="3352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8911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CCT\Desktop\Final pic\WhatsApp Image 2026-01-29 at 9.31.36 AM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304800"/>
            <a:ext cx="4023360" cy="30175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CCT\Desktop\Final pic\WhatsApp Image 2026-01-29 at 9.31.34 AM (3)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4" t="20383" r="12565" b="-768"/>
          <a:stretch/>
        </p:blipFill>
        <p:spPr bwMode="auto">
          <a:xfrm>
            <a:off x="7848600" y="3527263"/>
            <a:ext cx="4023360" cy="30259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CCT\Desktop\Final pic\WhatsApp Image 2026-01-29 at 10.09.23 AM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7292757" cy="6248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7078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CCT\Desktop\Final pic\WhatsApp Image 2026-01-29 at 9.29.08 AM (2)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8" r="16273"/>
          <a:stretch/>
        </p:blipFill>
        <p:spPr bwMode="auto">
          <a:xfrm>
            <a:off x="243750" y="3550920"/>
            <a:ext cx="2994705" cy="29260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CCT\Desktop\Final pic\WhatsApp Image 2026-01-29 at 9.48.19 AM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63"/>
          <a:stretch/>
        </p:blipFill>
        <p:spPr bwMode="auto">
          <a:xfrm>
            <a:off x="9220200" y="441960"/>
            <a:ext cx="2821447" cy="60350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CCT\Desktop\Final pic\WhatsApp Image 2026-01-29 at 9.31.29 AM (1)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15" t="7778"/>
          <a:stretch/>
        </p:blipFill>
        <p:spPr bwMode="auto">
          <a:xfrm>
            <a:off x="228600" y="425583"/>
            <a:ext cx="3684128" cy="29260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CCT\Desktop\Final pic\WhatsApp Image 2026-01-29 at 9.48.20 AM (1) - Copy - Copy.jpe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07"/>
          <a:stretch/>
        </p:blipFill>
        <p:spPr bwMode="auto">
          <a:xfrm>
            <a:off x="3352800" y="3550920"/>
            <a:ext cx="2886787" cy="29260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CCT\Desktop\Final pic\WhatsApp Image 2026-01-29 at 9.31.27 AM (2)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426720"/>
            <a:ext cx="2194560" cy="29260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CCT\Desktop\Pic seond trisemester\WhatsApp Image 2026-01-29 at 9.31.26 AM (5).jpe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5" t="4862" r="27747"/>
          <a:stretch/>
        </p:blipFill>
        <p:spPr bwMode="auto">
          <a:xfrm>
            <a:off x="6407738" y="441960"/>
            <a:ext cx="2660062" cy="60464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503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CT\Downloads\WhatsApp Image 2026-01-29 at 12.52.56 PM (1)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0" b="5329"/>
          <a:stretch/>
        </p:blipFill>
        <p:spPr bwMode="auto">
          <a:xfrm>
            <a:off x="609600" y="457200"/>
            <a:ext cx="8412480" cy="40260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CCT\Desktop\Final pic\WhatsApp Image 2026-01-29 at 9.29.06 AM (3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148972"/>
            <a:ext cx="7213863" cy="43273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7202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6438900"/>
            <a:ext cx="10972800" cy="419100"/>
          </a:xfrm>
        </p:spPr>
        <p:txBody>
          <a:bodyPr>
            <a:noAutofit/>
          </a:bodyPr>
          <a:lstStyle/>
          <a:p>
            <a:r>
              <a:rPr lang="ne-NP" sz="2400" b="1" dirty="0" smtClean="0">
                <a:cs typeface="Kalimati" pitchFamily="2"/>
              </a:rPr>
              <a:t>निर्माण सम्पन्न भएको सिमेन्टेड मत्स्य पोखरी</a:t>
            </a:r>
            <a:endParaRPr lang="en-US" sz="2400" b="1" dirty="0">
              <a:cs typeface="Kalimati" pitchFamily="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03200"/>
            <a:ext cx="10160000" cy="6121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81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2" r="11111"/>
          <a:stretch/>
        </p:blipFill>
        <p:spPr>
          <a:xfrm>
            <a:off x="228600" y="381000"/>
            <a:ext cx="4038600" cy="61468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5" r="22455" b="6667"/>
          <a:stretch/>
        </p:blipFill>
        <p:spPr>
          <a:xfrm>
            <a:off x="4495800" y="381000"/>
            <a:ext cx="3429000" cy="61468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7"/>
          <a:stretch/>
        </p:blipFill>
        <p:spPr>
          <a:xfrm>
            <a:off x="8153400" y="381000"/>
            <a:ext cx="3860800" cy="6096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615021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484685"/>
            <a:ext cx="7162800" cy="843148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  <a:cs typeface="Kalimati" panose="00000400000000000000" pitchFamily="2"/>
              </a:rPr>
              <a:t>        </a:t>
            </a:r>
            <a:r>
              <a:rPr lang="ne-NP" sz="3200" b="1" dirty="0" smtClean="0">
                <a:solidFill>
                  <a:srgbClr val="C00000"/>
                </a:solidFill>
                <a:cs typeface="Kalimati" panose="00000400000000000000" pitchFamily="2"/>
              </a:rPr>
              <a:t>महत्वपुर्ण </a:t>
            </a:r>
            <a:r>
              <a:rPr lang="ne-NP" sz="3200" b="1" dirty="0">
                <a:solidFill>
                  <a:srgbClr val="C00000"/>
                </a:solidFill>
                <a:cs typeface="Kalimati" panose="00000400000000000000" pitchFamily="2"/>
              </a:rPr>
              <a:t>जानकारीहरू</a:t>
            </a:r>
            <a:endParaRPr lang="en-US" sz="3200" b="1" dirty="0">
              <a:solidFill>
                <a:srgbClr val="C00000"/>
              </a:solidFill>
              <a:cs typeface="Kalimati" panose="00000400000000000000" pitchFamily="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447800"/>
            <a:ext cx="8918369" cy="48484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e-NP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Gmail </a:t>
            </a:r>
            <a:r>
              <a:rPr lang="ne-NP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e-NP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fdcsumsergunj@gmail.com</a:t>
            </a:r>
            <a:endParaRPr lang="ne-NP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website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/>
              <a:t>www.fdcbanke.lumbini.gov.np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e-NP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Facebook 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page: </a:t>
            </a:r>
            <a:r>
              <a:rPr lang="ne-NP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Kalimati" pitchFamily="2"/>
              </a:rPr>
              <a:t>मत्स्य बिकास केन्द्र</a:t>
            </a:r>
            <a:endParaRPr lang="en-US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e-NP" sz="2800" dirty="0" smtClean="0">
                <a:solidFill>
                  <a:srgbClr val="7030A0"/>
                </a:solidFill>
                <a:cs typeface="Kalimati" panose="00000400000000000000" pitchFamily="2"/>
              </a:rPr>
              <a:t>कार्यालयको </a:t>
            </a:r>
            <a:r>
              <a:rPr lang="ne-NP" sz="2800" dirty="0">
                <a:solidFill>
                  <a:srgbClr val="7030A0"/>
                </a:solidFill>
                <a:cs typeface="Kalimati" panose="00000400000000000000" pitchFamily="2"/>
              </a:rPr>
              <a:t>फोन नः </a:t>
            </a:r>
            <a:r>
              <a:rPr lang="ne-NP" sz="2800" dirty="0"/>
              <a:t>081-400027</a:t>
            </a:r>
            <a:endParaRPr lang="en-US" sz="28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e-NP" sz="2800" dirty="0" smtClean="0">
                <a:solidFill>
                  <a:srgbClr val="C00000"/>
                </a:solidFill>
                <a:cs typeface="Kalimati" panose="00000400000000000000" pitchFamily="2"/>
              </a:rPr>
              <a:t> कार्यालय प्रमुखको सम्पर्क नं-</a:t>
            </a:r>
            <a:r>
              <a:rPr lang="en-US" sz="2800" dirty="0" smtClean="0">
                <a:solidFill>
                  <a:srgbClr val="C00000"/>
                </a:solidFill>
                <a:cs typeface="Kalimati" panose="00000400000000000000" pitchFamily="2"/>
              </a:rPr>
              <a:t> 9858041069</a:t>
            </a:r>
            <a:endParaRPr lang="ne-NP" sz="2800" dirty="0" smtClean="0">
              <a:solidFill>
                <a:srgbClr val="C00000"/>
              </a:solidFill>
              <a:cs typeface="Kalimati" panose="00000400000000000000" pitchFamily="2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e-NP" sz="2800" dirty="0" smtClean="0">
                <a:solidFill>
                  <a:srgbClr val="7030A0"/>
                </a:solidFill>
                <a:cs typeface="Kalimati" panose="00000400000000000000" pitchFamily="2"/>
              </a:rPr>
              <a:t> सूचना अधिकारीको सम्पर्क नं- </a:t>
            </a:r>
            <a:r>
              <a:rPr lang="en-US" sz="2800" dirty="0" smtClean="0">
                <a:solidFill>
                  <a:srgbClr val="7030A0"/>
                </a:solidFill>
                <a:cs typeface="Kalimati" panose="00000400000000000000" pitchFamily="2"/>
              </a:rPr>
              <a:t>9858039069</a:t>
            </a:r>
            <a:endParaRPr lang="ne-NP" sz="2800" dirty="0" smtClean="0">
              <a:solidFill>
                <a:srgbClr val="7030A0"/>
              </a:solidFill>
              <a:cs typeface="Kalimati" panose="00000400000000000000" pitchFamily="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7CA9D866-A7AC-46B1-B217-1475DDCB81E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0" y="426689"/>
            <a:ext cx="750406" cy="915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701B17CF-1629-445F-8D94-9DD630161A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509" y="468763"/>
            <a:ext cx="990600" cy="830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65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914400" y="762000"/>
            <a:ext cx="9601200" cy="49530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reeti" pitchFamily="2" charset="0"/>
                <a:ea typeface="+mj-ea"/>
                <a:cs typeface="+mj-cs"/>
              </a:rPr>
              <a:t>  </a:t>
            </a:r>
            <a:r>
              <a:rPr kumimoji="0" lang="en-US" sz="287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reeti" pitchFamily="2" charset="0"/>
                <a:ea typeface="+mj-ea"/>
                <a:cs typeface="+mj-cs"/>
              </a:rPr>
              <a:t>wGojfb</a:t>
            </a:r>
            <a:endParaRPr kumimoji="0" lang="en-US" sz="13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Preeti" pitchFamily="2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Picture 85" descr="C:\Users\Shrawn\AppData\Local\Microsoft\Windows\Temporary Internet Files\Content.Word\IMG_20210111_120645.jpg"/>
          <p:cNvPicPr/>
          <p:nvPr/>
        </p:nvPicPr>
        <p:blipFill rotWithShape="1">
          <a:blip r:embed="rId2"/>
          <a:srcRect l="5913" r="4706" b="26923"/>
          <a:stretch/>
        </p:blipFill>
        <p:spPr bwMode="auto">
          <a:xfrm>
            <a:off x="388962" y="798267"/>
            <a:ext cx="5398827" cy="51453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2" descr="C:\Users\CCT\Pictures\Screenshots\Screenshot (3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798267"/>
            <a:ext cx="5890360" cy="51453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4453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1939148"/>
              </p:ext>
            </p:extLst>
          </p:nvPr>
        </p:nvGraphicFramePr>
        <p:xfrm>
          <a:off x="685800" y="923369"/>
          <a:ext cx="10744200" cy="5134987"/>
        </p:xfrm>
        <a:graphic>
          <a:graphicData uri="http://schemas.openxmlformats.org/drawingml/2006/table">
            <a:tbl>
              <a:tblPr/>
              <a:tblGrid>
                <a:gridCol w="807836"/>
                <a:gridCol w="5066691"/>
                <a:gridCol w="2025619"/>
                <a:gridCol w="1633440"/>
                <a:gridCol w="1210614"/>
              </a:tblGrid>
              <a:tr h="753031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2400" b="1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क्र.सं.</a:t>
                      </a:r>
                      <a:r>
                        <a:rPr lang="ne-NP" sz="2400" b="1" i="0" u="none" strike="noStrike" dirty="0">
                          <a:solidFill>
                            <a:srgbClr val="000000"/>
                          </a:solidFill>
                          <a:latin typeface="Nepali Font by Otard"/>
                          <a:cs typeface="Kalimati" pitchFamily="2"/>
                        </a:rPr>
                        <a:t> </a:t>
                      </a:r>
                      <a:endParaRPr lang="ne-NP" sz="2400" b="1" i="0" u="none" strike="noStrike" dirty="0">
                        <a:solidFill>
                          <a:srgbClr val="00000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12123" marR="12123" marT="839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2800" b="1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विवरण</a:t>
                      </a:r>
                      <a:r>
                        <a:rPr lang="ne-NP" sz="2800" b="1" i="0" u="none" strike="noStrike" dirty="0">
                          <a:solidFill>
                            <a:srgbClr val="000000"/>
                          </a:solidFill>
                          <a:latin typeface="Nepali Font by Otard"/>
                          <a:cs typeface="Kalimati" pitchFamily="2"/>
                        </a:rPr>
                        <a:t> </a:t>
                      </a:r>
                      <a:endParaRPr lang="ne-NP" sz="2800" b="1" i="0" u="none" strike="noStrike" dirty="0">
                        <a:solidFill>
                          <a:srgbClr val="00000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12123" marR="12123" marT="839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2800" b="1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क्षेत्रफल (हे.)</a:t>
                      </a:r>
                      <a:r>
                        <a:rPr lang="ne-NP" sz="2800" b="1" i="0" u="none" strike="noStrike" dirty="0">
                          <a:solidFill>
                            <a:srgbClr val="000000"/>
                          </a:solidFill>
                          <a:latin typeface="Nepali Font by Otard"/>
                          <a:cs typeface="Kalimati" pitchFamily="2"/>
                        </a:rPr>
                        <a:t> </a:t>
                      </a:r>
                      <a:endParaRPr lang="ne-NP" sz="2800" b="1" i="0" u="none" strike="noStrike" dirty="0">
                        <a:solidFill>
                          <a:srgbClr val="00000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12123" marR="12123" marT="839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2800" b="1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प्रतिशत</a:t>
                      </a:r>
                      <a:r>
                        <a:rPr lang="ne-NP" sz="2800" b="1" i="0" u="none" strike="noStrike" dirty="0">
                          <a:solidFill>
                            <a:srgbClr val="000000"/>
                          </a:solidFill>
                          <a:latin typeface="Nepali Font by Otard"/>
                          <a:cs typeface="Kalimati" pitchFamily="2"/>
                        </a:rPr>
                        <a:t> </a:t>
                      </a:r>
                      <a:endParaRPr lang="ne-NP" sz="2800" b="1" i="0" u="none" strike="noStrike" dirty="0">
                        <a:solidFill>
                          <a:srgbClr val="00000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12123" marR="12123" marT="839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2400" b="1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कैफियत </a:t>
                      </a:r>
                      <a:r>
                        <a:rPr lang="ne-NP" sz="2400" b="1" i="0" u="none" strike="noStrike" dirty="0">
                          <a:solidFill>
                            <a:srgbClr val="000000"/>
                          </a:solidFill>
                          <a:latin typeface="Nepali Font by Otard"/>
                          <a:cs typeface="Kalimati" pitchFamily="2"/>
                        </a:rPr>
                        <a:t> </a:t>
                      </a:r>
                      <a:endParaRPr lang="ne-NP" sz="2400" b="1" i="0" u="none" strike="noStrike" dirty="0">
                        <a:solidFill>
                          <a:srgbClr val="00000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12123" marR="12123" marT="839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65999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1</a:t>
                      </a:r>
                    </a:p>
                  </a:txBody>
                  <a:tcPr marL="12123" marR="12123" marT="839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2400" b="1" i="0" u="none" strike="noStrike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imati"/>
                          <a:cs typeface="Kalimati" pitchFamily="2"/>
                        </a:rPr>
                        <a:t> कार्यालय </a:t>
                      </a:r>
                      <a:r>
                        <a:rPr lang="ne-NP" sz="2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imati"/>
                          <a:cs typeface="Kalimati" pitchFamily="2"/>
                        </a:rPr>
                        <a:t>भवन परिसर</a:t>
                      </a:r>
                    </a:p>
                  </a:txBody>
                  <a:tcPr marL="12123" marR="12123" marT="839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imati"/>
                          <a:cs typeface="Kalimati" pitchFamily="2"/>
                        </a:rPr>
                        <a:t>0.</a:t>
                      </a:r>
                      <a:r>
                        <a:rPr lang="ne-NP" sz="2400" b="1" i="0" u="none" strike="noStrike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imati"/>
                          <a:cs typeface="Kalimati" pitchFamily="2"/>
                        </a:rPr>
                        <a:t>३३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Kalimati"/>
                        <a:cs typeface="Kalimati" pitchFamily="2"/>
                      </a:endParaRPr>
                    </a:p>
                  </a:txBody>
                  <a:tcPr marL="12123" marR="12123" marT="839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2400" b="1" i="0" u="none" strike="noStrike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imati"/>
                          <a:cs typeface="Kalimati" pitchFamily="2"/>
                        </a:rPr>
                        <a:t>९.२०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Kalimati"/>
                        <a:cs typeface="Kalimati" pitchFamily="2"/>
                      </a:endParaRPr>
                    </a:p>
                  </a:txBody>
                  <a:tcPr marL="12123" marR="12123" marT="839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12123" marR="12123" marT="839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72325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2</a:t>
                      </a:r>
                    </a:p>
                  </a:txBody>
                  <a:tcPr marL="12123" marR="12123" marT="839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2400" b="1" i="0" u="none" strike="noStrike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imati"/>
                          <a:cs typeface="Kalimati" pitchFamily="2"/>
                        </a:rPr>
                        <a:t> आवास/भुरा </a:t>
                      </a:r>
                      <a:r>
                        <a:rPr lang="ne-NP" sz="2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imati"/>
                          <a:cs typeface="Kalimati" pitchFamily="2"/>
                        </a:rPr>
                        <a:t>वितरण </a:t>
                      </a:r>
                      <a:r>
                        <a:rPr lang="ne-NP" sz="2400" b="1" i="0" u="none" strike="noStrike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imati"/>
                          <a:cs typeface="Kalimati" pitchFamily="2"/>
                        </a:rPr>
                        <a:t>कक्ष/ह्याचरी/ग्यारेज</a:t>
                      </a:r>
                      <a:endParaRPr lang="ne-NP" sz="24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Kalimati"/>
                        <a:cs typeface="Kalimati" pitchFamily="2"/>
                      </a:endParaRPr>
                    </a:p>
                  </a:txBody>
                  <a:tcPr marL="12123" marR="12123" marT="839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imati"/>
                          <a:cs typeface="Kalimati" pitchFamily="2"/>
                        </a:rPr>
                        <a:t>0.</a:t>
                      </a:r>
                      <a:r>
                        <a:rPr lang="ne-NP" sz="2400" b="1" i="0" u="none" strike="noStrike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imati"/>
                          <a:cs typeface="Kalimati" pitchFamily="2"/>
                        </a:rPr>
                        <a:t>४</a:t>
                      </a:r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imati"/>
                          <a:cs typeface="Kalimati" pitchFamily="2"/>
                        </a:rPr>
                        <a:t>4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Kalimati"/>
                        <a:cs typeface="Kalimati" pitchFamily="2"/>
                      </a:endParaRPr>
                    </a:p>
                  </a:txBody>
                  <a:tcPr marL="12123" marR="12123" marT="839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imati"/>
                          <a:cs typeface="Kalimati" pitchFamily="2"/>
                        </a:rPr>
                        <a:t>1</a:t>
                      </a:r>
                      <a:r>
                        <a:rPr lang="ne-NP" sz="2400" b="1" i="0" u="none" strike="noStrike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imati"/>
                          <a:cs typeface="Kalimati" pitchFamily="2"/>
                        </a:rPr>
                        <a:t>२</a:t>
                      </a:r>
                      <a:r>
                        <a:rPr lang="en-US" sz="2400" b="1" i="0" u="none" strike="noStrike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imati"/>
                          <a:cs typeface="Kalimati" pitchFamily="2"/>
                        </a:rPr>
                        <a:t>.</a:t>
                      </a:r>
                      <a:r>
                        <a:rPr lang="ne-NP" sz="2400" b="1" i="0" u="none" strike="noStrike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imati"/>
                          <a:cs typeface="Kalimati" pitchFamily="2"/>
                        </a:rPr>
                        <a:t>२६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Kalimati"/>
                        <a:cs typeface="Kalimati" pitchFamily="2"/>
                      </a:endParaRPr>
                    </a:p>
                  </a:txBody>
                  <a:tcPr marL="12123" marR="12123" marT="839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9092" marR="9092" marT="83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035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3</a:t>
                      </a:r>
                    </a:p>
                  </a:txBody>
                  <a:tcPr marL="12123" marR="12123" marT="839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2400" b="1" i="0" u="none" strike="noStrike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imati"/>
                          <a:cs typeface="Kalimati" pitchFamily="2"/>
                        </a:rPr>
                        <a:t> पोखरी</a:t>
                      </a:r>
                      <a:endParaRPr lang="ne-NP" sz="24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Kalimati"/>
                        <a:cs typeface="Kalimati" pitchFamily="2"/>
                      </a:endParaRPr>
                    </a:p>
                  </a:txBody>
                  <a:tcPr marL="12123" marR="12123" marT="839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imati"/>
                          <a:cs typeface="Kalimati" pitchFamily="2"/>
                        </a:rPr>
                        <a:t>1.</a:t>
                      </a:r>
                      <a:r>
                        <a:rPr lang="ne-NP" sz="2400" b="1" i="0" u="none" strike="noStrike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imati"/>
                          <a:cs typeface="Kalimati" pitchFamily="2"/>
                        </a:rPr>
                        <a:t>८5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Kalimati"/>
                        <a:cs typeface="Kalimati" pitchFamily="2"/>
                      </a:endParaRPr>
                    </a:p>
                  </a:txBody>
                  <a:tcPr marL="12123" marR="12123" marT="839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2400" b="1" i="0" u="none" strike="noStrike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imati"/>
                          <a:cs typeface="Kalimati" pitchFamily="2"/>
                        </a:rPr>
                        <a:t>51.53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Kalimati"/>
                        <a:cs typeface="Kalimati" pitchFamily="2"/>
                      </a:endParaRPr>
                    </a:p>
                  </a:txBody>
                  <a:tcPr marL="12123" marR="12123" marT="839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9092" marR="9092" marT="83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615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Kalimati"/>
                          <a:cs typeface="Kalimati" pitchFamily="2"/>
                        </a:rPr>
                        <a:t>4</a:t>
                      </a:r>
                    </a:p>
                  </a:txBody>
                  <a:tcPr marL="12123" marR="12123" marT="839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2400" b="1" i="0" u="none" strike="noStrike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imati"/>
                          <a:cs typeface="Kalimati" pitchFamily="2"/>
                        </a:rPr>
                        <a:t> कुलो </a:t>
                      </a:r>
                      <a:r>
                        <a:rPr lang="ne-NP" sz="2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imati"/>
                          <a:cs typeface="Kalimati" pitchFamily="2"/>
                        </a:rPr>
                        <a:t>सडक </a:t>
                      </a:r>
                      <a:r>
                        <a:rPr lang="ne-NP" sz="2400" b="1" i="0" u="none" strike="noStrike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imati"/>
                          <a:cs typeface="Kalimati" pitchFamily="2"/>
                        </a:rPr>
                        <a:t>तथा पर्ती </a:t>
                      </a:r>
                      <a:r>
                        <a:rPr lang="ne-NP" sz="2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imati"/>
                          <a:cs typeface="Kalimati" pitchFamily="2"/>
                        </a:rPr>
                        <a:t>जग्गा</a:t>
                      </a:r>
                    </a:p>
                  </a:txBody>
                  <a:tcPr marL="12123" marR="12123" marT="839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2400" b="1" i="0" u="none" strike="noStrike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imati"/>
                          <a:cs typeface="Kalimati" pitchFamily="2"/>
                        </a:rPr>
                        <a:t>0.99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Kalimati"/>
                        <a:cs typeface="Kalimati" pitchFamily="2"/>
                      </a:endParaRPr>
                    </a:p>
                  </a:txBody>
                  <a:tcPr marL="12123" marR="12123" marT="839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2400" b="1" i="0" u="none" strike="noStrike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imati"/>
                          <a:cs typeface="Kalimati" pitchFamily="2"/>
                        </a:rPr>
                        <a:t>27.57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Kalimati"/>
                        <a:cs typeface="Kalimati" pitchFamily="2"/>
                      </a:endParaRPr>
                    </a:p>
                  </a:txBody>
                  <a:tcPr marL="12123" marR="12123" marT="839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9092" marR="9092" marT="83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1196">
                <a:tc>
                  <a:txBody>
                    <a:bodyPr/>
                    <a:lstStyle/>
                    <a:p>
                      <a:pPr algn="ctr" rtl="0" fontAlgn="ctr"/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12123" marR="12123" marT="839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400" b="1" i="0" u="none" strike="noStrike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imati"/>
                          <a:cs typeface="Kalimati" pitchFamily="2"/>
                        </a:rPr>
                        <a:t>कूल जम्मा</a:t>
                      </a:r>
                      <a:endParaRPr lang="en-US" sz="2400" b="1" i="0" u="none" strike="noStrike" dirty="0" smtClean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Kalimati"/>
                        <a:cs typeface="Kalimati" pitchFamily="2"/>
                      </a:endParaRPr>
                    </a:p>
                  </a:txBody>
                  <a:tcPr marL="12123" marR="12123" marT="839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2400" b="1" i="0" u="none" strike="noStrike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imati"/>
                          <a:cs typeface="Kalimati" pitchFamily="2"/>
                        </a:rPr>
                        <a:t>३.</a:t>
                      </a:r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imati"/>
                          <a:cs typeface="Kalimati" pitchFamily="2"/>
                        </a:rPr>
                        <a:t>5</a:t>
                      </a:r>
                      <a:r>
                        <a:rPr lang="ne-NP" sz="2400" b="1" i="0" u="none" strike="noStrike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imati"/>
                          <a:cs typeface="Kalimati" pitchFamily="2"/>
                        </a:rPr>
                        <a:t>९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Kalimati"/>
                        <a:cs typeface="Kalimati" pitchFamily="2"/>
                      </a:endParaRPr>
                    </a:p>
                  </a:txBody>
                  <a:tcPr marL="12123" marR="12123" marT="839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2400" b="1" i="0" u="none" strike="noStrike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imati"/>
                          <a:cs typeface="Kalimati" pitchFamily="2"/>
                        </a:rPr>
                        <a:t>१००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Kalimati"/>
                        <a:cs typeface="Kalimati" pitchFamily="2"/>
                      </a:endParaRPr>
                    </a:p>
                  </a:txBody>
                  <a:tcPr marL="12123" marR="12123" marT="839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12123" marR="12123" marT="839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971011">
                <a:tc gridSpan="5">
                  <a:txBody>
                    <a:bodyPr/>
                    <a:lstStyle/>
                    <a:p>
                      <a:pPr algn="just" rtl="0" fontAlgn="ctr"/>
                      <a:r>
                        <a:rPr lang="ne-NP" sz="2400" b="0" i="0" u="none" strike="noStrike" dirty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प्रभाव </a:t>
                      </a:r>
                      <a:r>
                        <a:rPr lang="ne-NP" sz="24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क्षेत्र/जिल्लाहरु:</a:t>
                      </a:r>
                      <a:r>
                        <a:rPr lang="ne-NP" sz="2400" b="0" i="0" u="none" strike="noStrike" dirty="0" smtClean="0">
                          <a:solidFill>
                            <a:srgbClr val="000000"/>
                          </a:solidFill>
                          <a:latin typeface="Preeti" pitchFamily="2" charset="0"/>
                          <a:cs typeface="Kalimati" pitchFamily="2"/>
                        </a:rPr>
                        <a:t>बाँके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Preeti" pitchFamily="2" charset="0"/>
                          <a:cs typeface="Kalimati" pitchFamily="2"/>
                        </a:rPr>
                        <a:t>,</a:t>
                      </a:r>
                      <a:r>
                        <a:rPr lang="ne-NP" sz="2400" b="0" i="0" u="none" strike="noStrike" dirty="0" smtClean="0">
                          <a:solidFill>
                            <a:srgbClr val="000000"/>
                          </a:solidFill>
                          <a:latin typeface="Preeti" pitchFamily="2" charset="0"/>
                          <a:cs typeface="Kalimati" pitchFamily="2"/>
                        </a:rPr>
                        <a:t> बर्दिया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Preeti" pitchFamily="2" charset="0"/>
                          <a:cs typeface="Kalimati" pitchFamily="2"/>
                        </a:rPr>
                        <a:t>,</a:t>
                      </a:r>
                      <a:r>
                        <a:rPr lang="ne-NP" sz="2400" b="0" i="0" u="none" strike="noStrike" dirty="0" smtClean="0">
                          <a:solidFill>
                            <a:srgbClr val="000000"/>
                          </a:solidFill>
                          <a:latin typeface="Preeti" pitchFamily="2" charset="0"/>
                          <a:cs typeface="Kalimati" pitchFamily="2"/>
                        </a:rPr>
                        <a:t> दाङ्ग लगायत लुम्विनी प्रदेश</a:t>
                      </a:r>
                      <a:r>
                        <a:rPr lang="ne-NP" sz="2400" b="0" i="0" u="none" strike="noStrike" baseline="0" dirty="0" smtClean="0">
                          <a:solidFill>
                            <a:srgbClr val="000000"/>
                          </a:solidFill>
                          <a:latin typeface="Preeti" pitchFamily="2" charset="0"/>
                          <a:cs typeface="Kalimati" pitchFamily="2"/>
                        </a:rPr>
                        <a:t>का सम्पूर्ण जिल्लाहरू</a:t>
                      </a:r>
                      <a:endParaRPr lang="ne-NP" sz="3600" b="0" i="0" u="none" strike="noStrike" dirty="0">
                        <a:solidFill>
                          <a:srgbClr val="000000"/>
                        </a:solidFill>
                        <a:latin typeface="Preeti" pitchFamily="2" charset="0"/>
                        <a:cs typeface="Kalimati" pitchFamily="2"/>
                      </a:endParaRPr>
                    </a:p>
                  </a:txBody>
                  <a:tcPr marL="12123" marR="12123" marT="839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itle 3"/>
          <p:cNvSpPr txBox="1">
            <a:spLocks/>
          </p:cNvSpPr>
          <p:nvPr/>
        </p:nvSpPr>
        <p:spPr>
          <a:xfrm>
            <a:off x="685800" y="267831"/>
            <a:ext cx="10744200" cy="766941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274320" lvl="0" indent="-274320" algn="ctr">
              <a:lnSpc>
                <a:spcPct val="150000"/>
              </a:lnSpc>
              <a:spcBef>
                <a:spcPct val="20000"/>
              </a:spcBef>
              <a:buClr>
                <a:schemeClr val="accent3"/>
              </a:buClr>
              <a:buSzPct val="95000"/>
              <a:defRPr/>
            </a:pPr>
            <a:r>
              <a:rPr lang="ne-NP" alt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eeti" pitchFamily="2" charset="0"/>
                <a:cs typeface="Kalimati" pitchFamily="2"/>
              </a:rPr>
              <a:t> </a:t>
            </a:r>
            <a:r>
              <a:rPr lang="ne-NP" alt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eeti" pitchFamily="2" charset="0"/>
                <a:cs typeface="Kalimati" pitchFamily="2"/>
              </a:rPr>
              <a:t>केन्द्रको </a:t>
            </a:r>
            <a:r>
              <a:rPr lang="ne-NP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eeti" pitchFamily="2" charset="0"/>
                <a:ea typeface="Calibri" pitchFamily="34" charset="0"/>
                <a:cs typeface="Kalimati" pitchFamily="2"/>
              </a:rPr>
              <a:t>जग्गा प्रयोग अवस्था               </a:t>
            </a:r>
            <a:endParaRPr kumimoji="0" lang="en-US" sz="2400" b="1" u="none" strike="noStrike" kern="1200" cap="none" spc="50" normalizeH="0" baseline="0" noProof="0" dirty="0">
              <a:ln w="11430"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Kalimati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691786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990600"/>
            <a:ext cx="11506200" cy="5638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5800" y="4648200"/>
            <a:ext cx="2743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C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eeti" pitchFamily="2" charset="0"/>
              </a:rPr>
              <a:t>kxf8L </a:t>
            </a:r>
            <a:r>
              <a:rPr lang="en-US" sz="3200" b="1" dirty="0" err="1" smtClean="0">
                <a:solidFill>
                  <a:srgbClr val="CC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eeti" pitchFamily="2" charset="0"/>
              </a:rPr>
              <a:t>lhNnf</a:t>
            </a:r>
            <a:r>
              <a:rPr lang="en-US" sz="3200" b="1" dirty="0" smtClean="0">
                <a:solidFill>
                  <a:srgbClr val="CC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eeti" pitchFamily="2" charset="0"/>
              </a:rPr>
              <a:t>  ^</a:t>
            </a:r>
          </a:p>
          <a:p>
            <a:r>
              <a:rPr lang="en-US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eeti" pitchFamily="2" charset="0"/>
              </a:rPr>
              <a:t>t/</a:t>
            </a:r>
            <a:r>
              <a:rPr lang="en-US" sz="32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eeti" pitchFamily="2" charset="0"/>
              </a:rPr>
              <a:t>fO</a:t>
            </a:r>
            <a:r>
              <a:rPr lang="en-US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eeti" pitchFamily="2" charset="0"/>
              </a:rPr>
              <a:t>{ </a:t>
            </a:r>
            <a:r>
              <a:rPr lang="en-US" sz="3200" b="1" u="sng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eeti" pitchFamily="2" charset="0"/>
              </a:rPr>
              <a:t>lhNnf</a:t>
            </a:r>
            <a:r>
              <a:rPr lang="en-US" sz="3200" b="1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eeti" pitchFamily="2" charset="0"/>
              </a:rPr>
              <a:t>   ^</a:t>
            </a:r>
          </a:p>
          <a:p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eeti" pitchFamily="2" charset="0"/>
              </a:rPr>
              <a:t>hDdf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eeti" pitchFamily="2" charset="0"/>
              </a:rPr>
              <a:t>        !@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eeti" pitchFamily="2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533400" y="228600"/>
            <a:ext cx="11049000" cy="685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ne-NP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Kalimati" pitchFamily="2"/>
              </a:rPr>
              <a:t>लुम्विनी प्रदेशका जिल्ला</a:t>
            </a:r>
            <a:r>
              <a:rPr lang="en-US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Kalimati" pitchFamily="2"/>
              </a:rPr>
              <a:t> / </a:t>
            </a:r>
            <a:r>
              <a:rPr lang="ne-NP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eeti" pitchFamily="2" charset="0"/>
                <a:cs typeface="Kalimati" pitchFamily="2"/>
              </a:rPr>
              <a:t>प्रभाव क्षेत्र</a:t>
            </a:r>
            <a:endParaRPr lang="en-US" alt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eet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20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762000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b">
            <a:normAutofit/>
          </a:bodyPr>
          <a:lstStyle/>
          <a:p>
            <a:r>
              <a:rPr lang="ne-NP" sz="3600" b="1" dirty="0" smtClean="0">
                <a:cs typeface="Kalimati" pitchFamily="2"/>
              </a:rPr>
              <a:t>केन्द्रको परिचय</a:t>
            </a:r>
            <a:endParaRPr lang="en-US" sz="3600" dirty="0">
              <a:cs typeface="Kalimati" pitchFamily="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0"/>
            <a:ext cx="10972800" cy="525780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lvl="0" algn="just"/>
            <a:endParaRPr lang="en-US" sz="3000" dirty="0" smtClean="0">
              <a:cs typeface="Kalimati" pitchFamily="2"/>
            </a:endParaRPr>
          </a:p>
          <a:p>
            <a:pPr lvl="0" algn="just"/>
            <a:r>
              <a:rPr lang="ne-NP" sz="3000" dirty="0" smtClean="0">
                <a:cs typeface="Kalimati" pitchFamily="2"/>
              </a:rPr>
              <a:t>मत्स्य विकास केन्द्र, महादेवपुरीको स्थापना आ</a:t>
            </a:r>
            <a:r>
              <a:rPr lang="en-US" sz="3000" dirty="0" smtClean="0">
                <a:cs typeface="Kalimati" pitchFamily="2"/>
              </a:rPr>
              <a:t>.</a:t>
            </a:r>
            <a:r>
              <a:rPr lang="ne-NP" sz="3000" dirty="0" smtClean="0">
                <a:cs typeface="Kalimati" pitchFamily="2"/>
              </a:rPr>
              <a:t>व</a:t>
            </a:r>
            <a:r>
              <a:rPr lang="en-US" sz="3000" dirty="0" smtClean="0">
                <a:cs typeface="Kalimati" pitchFamily="2"/>
              </a:rPr>
              <a:t>. </a:t>
            </a:r>
            <a:r>
              <a:rPr lang="ne-NP" sz="3000" dirty="0" smtClean="0">
                <a:cs typeface="Kalimati" pitchFamily="2"/>
              </a:rPr>
              <a:t>२०५७</a:t>
            </a:r>
            <a:r>
              <a:rPr lang="en-US" sz="3000" dirty="0" smtClean="0">
                <a:cs typeface="Kalimati" pitchFamily="2"/>
              </a:rPr>
              <a:t>/</a:t>
            </a:r>
            <a:r>
              <a:rPr lang="ne-NP" sz="3000" dirty="0" smtClean="0">
                <a:cs typeface="Kalimati" pitchFamily="2"/>
              </a:rPr>
              <a:t>०५८ मा भएको थियो।</a:t>
            </a:r>
            <a:endParaRPr lang="en-US" sz="3000" dirty="0" smtClean="0">
              <a:cs typeface="Kalimati" pitchFamily="2"/>
            </a:endParaRPr>
          </a:p>
          <a:p>
            <a:pPr lvl="0" algn="just"/>
            <a:r>
              <a:rPr lang="ne-NP" sz="3000" dirty="0" smtClean="0">
                <a:cs typeface="Kalimati" pitchFamily="2"/>
              </a:rPr>
              <a:t>हाल यो राप्तीसोनारी गाउँपालिका वडा नं</a:t>
            </a:r>
            <a:r>
              <a:rPr lang="en-US" sz="3000" dirty="0" smtClean="0">
                <a:cs typeface="Kalimati" pitchFamily="2"/>
              </a:rPr>
              <a:t>.</a:t>
            </a:r>
            <a:r>
              <a:rPr lang="ne-NP" sz="3000" dirty="0" smtClean="0">
                <a:cs typeface="Kalimati" pitchFamily="2"/>
              </a:rPr>
              <a:t> ८ सम्शेरगंजमा अवस्थित रहेको छ।</a:t>
            </a:r>
            <a:endParaRPr lang="en-US" sz="3000" dirty="0" smtClean="0">
              <a:cs typeface="Kalimati" pitchFamily="2"/>
            </a:endParaRPr>
          </a:p>
          <a:p>
            <a:pPr lvl="0" algn="just"/>
            <a:r>
              <a:rPr lang="ne-NP" sz="3000" dirty="0" smtClean="0">
                <a:cs typeface="Kalimati" pitchFamily="2"/>
              </a:rPr>
              <a:t>लुम्बिनी प्रदेश अन्तर्गतको एक मात्र सरकारी श्रोत केन्द्रको रुपमा रहेको छ। </a:t>
            </a:r>
            <a:endParaRPr lang="en-US" sz="3000" dirty="0" smtClean="0">
              <a:cs typeface="Kalimati" pitchFamily="2"/>
            </a:endParaRPr>
          </a:p>
          <a:p>
            <a:pPr lvl="0" algn="just"/>
            <a:r>
              <a:rPr lang="ne-NP" sz="3000" dirty="0" smtClean="0">
                <a:cs typeface="Kalimati" pitchFamily="2"/>
              </a:rPr>
              <a:t>केन्द्रको कुल क्षेत्रफल ३</a:t>
            </a:r>
            <a:r>
              <a:rPr lang="en-US" sz="3000" dirty="0" smtClean="0">
                <a:cs typeface="Kalimati" pitchFamily="2"/>
              </a:rPr>
              <a:t>.</a:t>
            </a:r>
            <a:r>
              <a:rPr lang="ne-NP" sz="3000" dirty="0" smtClean="0">
                <a:cs typeface="Kalimati" pitchFamily="2"/>
              </a:rPr>
              <a:t>५९ हेक्टर तथा पोखरी संख्या 23 वटा रहेका छन्।</a:t>
            </a:r>
            <a:endParaRPr lang="en-US" sz="3000" dirty="0" smtClean="0">
              <a:cs typeface="Kalimati" pitchFamily="2"/>
            </a:endParaRPr>
          </a:p>
          <a:p>
            <a:pPr lvl="0" algn="just"/>
            <a:r>
              <a:rPr lang="ne-NP" sz="3000" dirty="0" smtClean="0">
                <a:cs typeface="Kalimati" pitchFamily="2"/>
              </a:rPr>
              <a:t>तापक्रमः अधिकतम ४२</a:t>
            </a:r>
            <a:r>
              <a:rPr lang="en-US" sz="3000" dirty="0" smtClean="0">
                <a:cs typeface="Kalimati" pitchFamily="2"/>
              </a:rPr>
              <a:t>.</a:t>
            </a:r>
            <a:r>
              <a:rPr lang="ne-NP" sz="3000" dirty="0" smtClean="0">
                <a:cs typeface="Kalimati" pitchFamily="2"/>
              </a:rPr>
              <a:t>६ न्यूनतम 8 डि</a:t>
            </a:r>
            <a:r>
              <a:rPr lang="en-US" sz="3000" dirty="0" smtClean="0">
                <a:cs typeface="Kalimati" pitchFamily="2"/>
              </a:rPr>
              <a:t>.</a:t>
            </a:r>
            <a:r>
              <a:rPr lang="ne-NP" sz="3000" dirty="0" smtClean="0">
                <a:cs typeface="Kalimati" pitchFamily="2"/>
              </a:rPr>
              <a:t>से</a:t>
            </a:r>
            <a:r>
              <a:rPr lang="en-US" sz="3000" dirty="0" smtClean="0">
                <a:cs typeface="Kalimati" pitchFamily="2"/>
              </a:rPr>
              <a:t>.</a:t>
            </a:r>
            <a:r>
              <a:rPr lang="ne-NP" sz="3000" dirty="0" smtClean="0">
                <a:cs typeface="Kalimati" pitchFamily="2"/>
              </a:rPr>
              <a:t> तथा वार्षिक वर्षा १३९१ से</a:t>
            </a:r>
            <a:r>
              <a:rPr lang="en-US" sz="3000" dirty="0" smtClean="0">
                <a:cs typeface="Kalimati" pitchFamily="2"/>
              </a:rPr>
              <a:t>. </a:t>
            </a:r>
            <a:r>
              <a:rPr lang="ne-NP" sz="3000" dirty="0" smtClean="0">
                <a:cs typeface="Kalimati" pitchFamily="2"/>
              </a:rPr>
              <a:t>मी</a:t>
            </a:r>
            <a:r>
              <a:rPr lang="en-US" sz="3000" dirty="0" smtClean="0">
                <a:cs typeface="Kalimati" pitchFamily="2"/>
              </a:rPr>
              <a:t>.</a:t>
            </a:r>
            <a:r>
              <a:rPr lang="ne-NP" sz="3000" dirty="0" smtClean="0">
                <a:cs typeface="Kalimati" pitchFamily="2"/>
              </a:rPr>
              <a:t> हुने गर्छ।</a:t>
            </a:r>
            <a:endParaRPr lang="en-US" sz="3000" dirty="0" smtClean="0">
              <a:cs typeface="Kalimati" pitchFamily="2"/>
            </a:endParaRPr>
          </a:p>
          <a:p>
            <a:pPr lvl="0">
              <a:lnSpc>
                <a:spcPct val="170000"/>
              </a:lnSpc>
            </a:pPr>
            <a:endParaRPr lang="en-US" sz="7200" dirty="0" smtClean="0">
              <a:cs typeface="Kalimati" pitchFamily="2"/>
            </a:endParaRPr>
          </a:p>
          <a:p>
            <a:endParaRPr lang="en-US" dirty="0">
              <a:cs typeface="Kalimati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51344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838200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b">
            <a:normAutofit/>
          </a:bodyPr>
          <a:lstStyle/>
          <a:p>
            <a:r>
              <a:rPr lang="ne-NP" sz="3600" b="1" dirty="0" smtClean="0">
                <a:cs typeface="Kalimati" pitchFamily="2"/>
              </a:rPr>
              <a:t>केन्द्रका उद्देश्यहरु</a:t>
            </a:r>
            <a:r>
              <a:rPr lang="en-US" sz="3600" b="1" dirty="0" smtClean="0">
                <a:cs typeface="Kalimati" pitchFamily="2"/>
              </a:rPr>
              <a:t>:</a:t>
            </a:r>
            <a:endParaRPr lang="en-US" sz="3600" dirty="0">
              <a:cs typeface="Kalimati" pitchFamily="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0"/>
            <a:ext cx="10972800" cy="525780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endParaRPr lang="en-US" sz="10000" dirty="0" smtClean="0">
              <a:cs typeface="Kalimati" pitchFamily="2"/>
            </a:endParaRPr>
          </a:p>
          <a:p>
            <a:pPr>
              <a:lnSpc>
                <a:spcPct val="170000"/>
              </a:lnSpc>
            </a:pPr>
            <a:r>
              <a:rPr lang="ne-NP" sz="10000" dirty="0" smtClean="0">
                <a:cs typeface="Kalimati" pitchFamily="2"/>
              </a:rPr>
              <a:t>प्रदेशस्तरको मत्स्य श्रोत केन्द्रको रुपमा कार्य संचालन गर्ने।</a:t>
            </a:r>
            <a:endParaRPr lang="en-US" sz="10000" dirty="0" smtClean="0">
              <a:cs typeface="Kalimati" pitchFamily="2"/>
            </a:endParaRPr>
          </a:p>
          <a:p>
            <a:pPr lvl="0">
              <a:lnSpc>
                <a:spcPct val="170000"/>
              </a:lnSpc>
            </a:pPr>
            <a:r>
              <a:rPr lang="ne-NP" sz="10000" dirty="0" smtClean="0">
                <a:cs typeface="Kalimati" pitchFamily="2"/>
              </a:rPr>
              <a:t>गुणस्तरिय मत्स्य विज उपलब्धतामा जोड दिर्इ उत्पादन तथा उत्पादकत्व वृद्धि गर्ने।</a:t>
            </a:r>
            <a:endParaRPr lang="en-US" sz="10000" dirty="0" smtClean="0">
              <a:cs typeface="Kalimati" pitchFamily="2"/>
            </a:endParaRPr>
          </a:p>
          <a:p>
            <a:pPr lvl="0">
              <a:lnSpc>
                <a:spcPct val="170000"/>
              </a:lnSpc>
            </a:pPr>
            <a:r>
              <a:rPr lang="ne-NP" sz="10000" dirty="0" smtClean="0">
                <a:cs typeface="Kalimati" pitchFamily="2"/>
              </a:rPr>
              <a:t>प्रविधि परिमार्जन तथा प्रसारमा जोडदिने। </a:t>
            </a:r>
            <a:endParaRPr lang="en-US" sz="10000" dirty="0" smtClean="0">
              <a:cs typeface="Kalimati" pitchFamily="2"/>
            </a:endParaRPr>
          </a:p>
          <a:p>
            <a:pPr lvl="0">
              <a:lnSpc>
                <a:spcPct val="170000"/>
              </a:lnSpc>
            </a:pPr>
            <a:r>
              <a:rPr lang="ne-NP" sz="10000" dirty="0">
                <a:cs typeface="Kalimati" pitchFamily="2"/>
              </a:rPr>
              <a:t>तालिम प्रदान </a:t>
            </a:r>
            <a:r>
              <a:rPr lang="ne-NP" sz="10000" dirty="0" smtClean="0">
                <a:cs typeface="Kalimati" pitchFamily="2"/>
              </a:rPr>
              <a:t>तथा जनचेतना अभिवृद्धि गर्ने।</a:t>
            </a:r>
            <a:endParaRPr lang="en-US" sz="10000" dirty="0" smtClean="0">
              <a:cs typeface="Kalimati" pitchFamily="2"/>
            </a:endParaRPr>
          </a:p>
          <a:p>
            <a:pPr lvl="0">
              <a:lnSpc>
                <a:spcPct val="170000"/>
              </a:lnSpc>
            </a:pPr>
            <a:r>
              <a:rPr lang="ne-NP" sz="10000" dirty="0" smtClean="0">
                <a:cs typeface="Kalimati" pitchFamily="2"/>
              </a:rPr>
              <a:t>कार्यक्रम संचालन गर्न स्थानिय, प्रदेश तथा केन्द्रियस्तरमा समन्वय गर्ने।</a:t>
            </a:r>
            <a:endParaRPr lang="en-US" sz="10000" dirty="0" smtClean="0">
              <a:cs typeface="Kalimati" pitchFamily="2"/>
            </a:endParaRPr>
          </a:p>
          <a:p>
            <a:pPr lvl="0">
              <a:lnSpc>
                <a:spcPct val="170000"/>
              </a:lnSpc>
            </a:pPr>
            <a:r>
              <a:rPr lang="ne-NP" sz="10000" dirty="0" smtClean="0">
                <a:cs typeface="Kalimati" pitchFamily="2"/>
              </a:rPr>
              <a:t>प्रभाव क्षेत्रका जिल्लामा नीजिस्तरका मत्स्य ह्याचरी तथा नर्सरीहरुको अनुगमन तथा रेकर्ड अध्यावधिक गर्ने।</a:t>
            </a:r>
            <a:endParaRPr lang="en-US" sz="10000" dirty="0" smtClean="0">
              <a:cs typeface="Kalimati" pitchFamily="2"/>
            </a:endParaRPr>
          </a:p>
          <a:p>
            <a:pPr marL="0" lvl="0" indent="0">
              <a:lnSpc>
                <a:spcPct val="170000"/>
              </a:lnSpc>
              <a:buNone/>
            </a:pPr>
            <a:endParaRPr lang="en-US" sz="10000" dirty="0" smtClean="0">
              <a:cs typeface="Kalimati" pitchFamily="2"/>
            </a:endParaRPr>
          </a:p>
          <a:p>
            <a:endParaRPr lang="en-US" dirty="0">
              <a:cs typeface="Kalimati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831046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DEA67F2-2838-4496-8995-2103B66922DE}"/>
              </a:ext>
            </a:extLst>
          </p:cNvPr>
          <p:cNvSpPr txBox="1"/>
          <p:nvPr/>
        </p:nvSpPr>
        <p:spPr>
          <a:xfrm>
            <a:off x="2514600" y="332155"/>
            <a:ext cx="73152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  <a:tabLst>
                <a:tab pos="2971800" algn="ctr"/>
                <a:tab pos="5943600" algn="r"/>
              </a:tabLst>
            </a:pPr>
            <a:r>
              <a:rPr lang="ne-NP" sz="32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alimati" panose="00000400000000000000" pitchFamily="2"/>
              </a:rPr>
              <a:t>सांगठनिक </a:t>
            </a:r>
            <a:r>
              <a:rPr lang="ne-NP" sz="3200" b="1" dirty="0" smtClean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alimati" panose="00000400000000000000" pitchFamily="2"/>
              </a:rPr>
              <a:t>संरचना</a:t>
            </a:r>
            <a:endParaRPr lang="en-US" sz="3200" b="1" dirty="0" smtClean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Kalimati" panose="00000400000000000000" pitchFamily="2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  <a:tabLst>
                <a:tab pos="2971800" algn="ctr"/>
                <a:tab pos="5943600" algn="r"/>
              </a:tabLst>
            </a:pPr>
            <a:r>
              <a:rPr lang="en-US" sz="32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Kalimati" panose="00000400000000000000" pitchFamily="2"/>
              </a:rPr>
              <a:t>(</a:t>
            </a:r>
            <a:r>
              <a:rPr lang="ne-NP" sz="32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Kalimati" panose="00000400000000000000" pitchFamily="2"/>
              </a:rPr>
              <a:t>हालको पदनाम अनुसार मिलाउने</a:t>
            </a:r>
            <a:r>
              <a:rPr lang="en-US" sz="32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Kalimati" panose="00000400000000000000" pitchFamily="2"/>
              </a:rPr>
              <a:t>)</a:t>
            </a:r>
            <a:endParaRPr lang="en-US" sz="24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D383B99E-6157-4C2A-A3A8-D4675140F2E3}"/>
              </a:ext>
            </a:extLst>
          </p:cNvPr>
          <p:cNvGrpSpPr/>
          <p:nvPr/>
        </p:nvGrpSpPr>
        <p:grpSpPr>
          <a:xfrm>
            <a:off x="990600" y="1409373"/>
            <a:ext cx="10439400" cy="4991427"/>
            <a:chOff x="3126022" y="1284922"/>
            <a:chExt cx="9028586" cy="3835491"/>
          </a:xfrm>
        </p:grpSpPr>
        <p:sp>
          <p:nvSpPr>
            <p:cNvPr id="9" name="Text Box 2">
              <a:extLst>
                <a:ext uri="{FF2B5EF4-FFF2-40B4-BE49-F238E27FC236}">
                  <a16:creationId xmlns="" xmlns:a16="http://schemas.microsoft.com/office/drawing/2014/main" id="{EE752907-9BAA-4232-8DD9-8B6B6856A737}"/>
                </a:ext>
              </a:extLst>
            </p:cNvPr>
            <p:cNvSpPr txBox="1"/>
            <p:nvPr/>
          </p:nvSpPr>
          <p:spPr>
            <a:xfrm>
              <a:off x="3908741" y="1284922"/>
              <a:ext cx="7284716" cy="888950"/>
            </a:xfrm>
            <a:prstGeom prst="rect">
              <a:avLst/>
            </a:prstGeom>
            <a:solidFill>
              <a:sysClr val="window" lastClr="FFFFFF"/>
            </a:solidFill>
            <a:ln w="6350">
              <a:solidFill>
                <a:prstClr val="black"/>
              </a:solidFill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e-NP" sz="2000" b="1" u="sng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प्रमुख</a:t>
              </a:r>
              <a:endPara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e-NP" sz="2000" dirty="0" smtClean="0"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मुख्य </a:t>
              </a:r>
              <a:r>
                <a:rPr lang="ne-NP" sz="2000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मत्स्य </a:t>
              </a:r>
              <a:r>
                <a:rPr lang="ne-NP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विकास </a:t>
              </a:r>
              <a:r>
                <a:rPr lang="ne-NP" sz="2000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अधिकृत/मत्स्य विकास निर्देशक</a:t>
              </a:r>
              <a:endPara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e-NP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अधिकृतस्तर नवौं</a:t>
              </a:r>
              <a:r>
                <a: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/</a:t>
              </a:r>
              <a:r>
                <a:rPr lang="ne-NP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दशौं</a:t>
              </a:r>
              <a:endPara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endParaRPr>
            </a:p>
          </p:txBody>
        </p:sp>
        <p:sp>
          <p:nvSpPr>
            <p:cNvPr id="11" name="Text Box 8">
              <a:extLst>
                <a:ext uri="{FF2B5EF4-FFF2-40B4-BE49-F238E27FC236}">
                  <a16:creationId xmlns="" xmlns:a16="http://schemas.microsoft.com/office/drawing/2014/main" id="{FEB8EF04-A4F4-4D0E-AEFF-AA2AA53B1B41}"/>
                </a:ext>
              </a:extLst>
            </p:cNvPr>
            <p:cNvSpPr txBox="1"/>
            <p:nvPr/>
          </p:nvSpPr>
          <p:spPr>
            <a:xfrm>
              <a:off x="3126022" y="3428925"/>
              <a:ext cx="3361006" cy="1507329"/>
            </a:xfrm>
            <a:prstGeom prst="rect">
              <a:avLst/>
            </a:prstGeom>
            <a:solidFill>
              <a:sysClr val="window" lastClr="FFFFFF"/>
            </a:solidFill>
            <a:ln w="6350">
              <a:solidFill>
                <a:prstClr val="black"/>
              </a:solidFill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ne-NP" b="1" u="sng" dirty="0" smtClean="0"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प्राविधिक</a:t>
              </a:r>
              <a:r>
                <a:rPr lang="ne-NP" b="1" u="sng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 </a:t>
              </a:r>
              <a:r>
                <a:rPr lang="ne-NP" b="1" u="sng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शाखा</a:t>
              </a:r>
              <a:endPara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endParaRPr>
            </a:p>
            <a:p>
              <a:pPr marL="0" marR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e-NP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मत्स्य विकास अधिकृत </a:t>
              </a:r>
              <a:r>
                <a: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(</a:t>
              </a:r>
              <a:r>
                <a:rPr lang="ne-NP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सातौं</a:t>
              </a:r>
              <a:r>
                <a: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/</a:t>
              </a:r>
              <a:r>
                <a:rPr lang="ne-NP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आठौं</a:t>
              </a:r>
              <a:r>
                <a: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)</a:t>
              </a:r>
              <a:r>
                <a:rPr lang="ne-NP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- </a:t>
              </a:r>
              <a:r>
                <a:rPr lang="ne-NP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2 </a:t>
              </a:r>
              <a:r>
                <a:rPr lang="ne-NP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प्राविधिक सहायाक </a:t>
              </a:r>
              <a:r>
                <a: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(</a:t>
              </a:r>
              <a:r>
                <a:rPr lang="ne-NP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पाचौं</a:t>
              </a:r>
              <a:r>
                <a: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/</a:t>
              </a:r>
              <a:r>
                <a:rPr lang="ne-NP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छैटौं</a:t>
              </a:r>
              <a:r>
                <a: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)</a:t>
              </a:r>
              <a:r>
                <a:rPr lang="ne-NP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- </a:t>
              </a:r>
              <a:r>
                <a:rPr lang="ne-NP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2</a:t>
              </a:r>
              <a:endPara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endParaRPr>
            </a:p>
            <a:p>
              <a:pPr marL="0" marR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e-NP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नायव प्राविधिक सहायक </a:t>
              </a:r>
              <a:r>
                <a: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(</a:t>
              </a:r>
              <a:r>
                <a:rPr lang="ne-NP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चौथौं</a:t>
              </a:r>
              <a:r>
                <a: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)</a:t>
              </a:r>
              <a:r>
                <a:rPr lang="ne-NP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- १</a:t>
              </a:r>
              <a:endPara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endParaRPr>
            </a:p>
          </p:txBody>
        </p:sp>
        <p:sp>
          <p:nvSpPr>
            <p:cNvPr id="13" name="Text Box 10">
              <a:extLst>
                <a:ext uri="{FF2B5EF4-FFF2-40B4-BE49-F238E27FC236}">
                  <a16:creationId xmlns="" xmlns:a16="http://schemas.microsoft.com/office/drawing/2014/main" id="{CE4ED9E4-9104-476F-803E-AC5B03561C66}"/>
                </a:ext>
              </a:extLst>
            </p:cNvPr>
            <p:cNvSpPr txBox="1"/>
            <p:nvPr/>
          </p:nvSpPr>
          <p:spPr>
            <a:xfrm>
              <a:off x="8793602" y="3428925"/>
              <a:ext cx="3361006" cy="1691488"/>
            </a:xfrm>
            <a:prstGeom prst="rect">
              <a:avLst/>
            </a:prstGeom>
            <a:solidFill>
              <a:sysClr val="window" lastClr="FFFFFF"/>
            </a:solidFill>
            <a:ln w="6350">
              <a:solidFill>
                <a:prstClr val="black"/>
              </a:solidFill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ne-NP" b="1" u="sng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प्रशासन शाखा</a:t>
              </a:r>
              <a:endPara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endParaRPr>
            </a:p>
            <a:p>
              <a:pPr marL="0" marR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e-NP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सहलेखापाल </a:t>
              </a:r>
              <a:r>
                <a:rPr lang="en-US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(</a:t>
              </a:r>
              <a:r>
                <a:rPr lang="ne-NP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चौथो/पाचौं</a:t>
              </a:r>
              <a:r>
                <a:rPr lang="en-US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)</a:t>
              </a:r>
              <a:r>
                <a:rPr lang="ne-NP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- १</a:t>
              </a:r>
              <a:endPara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endParaRPr>
            </a:p>
            <a:p>
              <a:pPr>
                <a:lnSpc>
                  <a:spcPct val="150000"/>
                </a:lnSpc>
              </a:pPr>
              <a:r>
                <a:rPr lang="ne-NP" dirty="0" smtClean="0"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खरिदार</a:t>
              </a:r>
              <a:r>
                <a:rPr lang="ne-NP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 </a:t>
              </a:r>
              <a:r>
                <a:rPr lang="en-US" dirty="0"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(</a:t>
              </a:r>
              <a:r>
                <a:rPr lang="ne-NP" dirty="0"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चौथो/पाचौं</a:t>
              </a:r>
              <a:r>
                <a:rPr lang="en-US" dirty="0"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))</a:t>
              </a:r>
              <a:r>
                <a:rPr lang="ne-NP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- १</a:t>
              </a:r>
              <a:endPara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endParaRPr>
            </a:p>
            <a:p>
              <a:pPr marL="0" marR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e-NP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कार्यालय सहयोगी </a:t>
              </a:r>
              <a:r>
                <a: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(</a:t>
              </a:r>
              <a:r>
                <a:rPr lang="ne-NP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श्रेणीविहिन</a:t>
              </a:r>
              <a:r>
                <a: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)</a:t>
              </a:r>
              <a:r>
                <a:rPr lang="ne-NP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- २</a:t>
              </a:r>
              <a:endPara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endParaRPr>
            </a:p>
            <a:p>
              <a:pPr marL="0" marR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e-NP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हलुका सवारी चालक </a:t>
              </a:r>
              <a:r>
                <a: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(</a:t>
              </a:r>
              <a:r>
                <a:rPr lang="ne-NP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श्रेणीविहिन</a:t>
              </a:r>
              <a:r>
                <a: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)</a:t>
              </a:r>
              <a:r>
                <a:rPr lang="ne-NP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- १</a:t>
              </a:r>
              <a:endPara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endParaRP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="" xmlns:a16="http://schemas.microsoft.com/office/drawing/2014/main" id="{D2F46ED9-6AF9-413E-B113-6B0D76DE3C1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32960" y="2870172"/>
              <a:ext cx="5913118" cy="2"/>
            </a:xfrm>
            <a:prstGeom prst="line">
              <a:avLst/>
            </a:prstGeom>
            <a:noFill/>
            <a:ln w="635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</p:cxnSp>
        <p:cxnSp>
          <p:nvCxnSpPr>
            <p:cNvPr id="26" name="Straight Arrow Connector 25">
              <a:extLst>
                <a:ext uri="{FF2B5EF4-FFF2-40B4-BE49-F238E27FC236}">
                  <a16:creationId xmlns="" xmlns:a16="http://schemas.microsoft.com/office/drawing/2014/main" id="{DB5B059A-8C2E-4448-A9CE-A2DBED72F023}"/>
                </a:ext>
              </a:extLst>
            </p:cNvPr>
            <p:cNvCxnSpPr>
              <a:stCxn id="9" idx="2"/>
            </p:cNvCxnSpPr>
            <p:nvPr/>
          </p:nvCxnSpPr>
          <p:spPr>
            <a:xfrm>
              <a:off x="7551099" y="2173872"/>
              <a:ext cx="0" cy="69630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="" xmlns:a16="http://schemas.microsoft.com/office/drawing/2014/main" id="{5DFF5262-C427-45E2-9EEA-4BFB1C8D0092}"/>
                </a:ext>
              </a:extLst>
            </p:cNvPr>
            <p:cNvCxnSpPr/>
            <p:nvPr/>
          </p:nvCxnSpPr>
          <p:spPr>
            <a:xfrm>
              <a:off x="4632960" y="2849848"/>
              <a:ext cx="0" cy="55875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="" xmlns:a16="http://schemas.microsoft.com/office/drawing/2014/main" id="{980E191E-FDB9-440F-83B6-4AEB754879DA}"/>
                </a:ext>
              </a:extLst>
            </p:cNvPr>
            <p:cNvCxnSpPr/>
            <p:nvPr/>
          </p:nvCxnSpPr>
          <p:spPr>
            <a:xfrm>
              <a:off x="10546078" y="2870172"/>
              <a:ext cx="0" cy="55875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BACB7B1E-A832-4446-A22B-F64BDF4483B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6854" y="332155"/>
            <a:ext cx="775735" cy="891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E725385C-E8F8-4EAC-8374-5BBBB2AE7C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669" y="332155"/>
            <a:ext cx="1162153" cy="91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15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8399</TotalTime>
  <Words>1703</Words>
  <Application>Microsoft Office PowerPoint</Application>
  <PresentationFormat>Custom</PresentationFormat>
  <Paragraphs>817</Paragraphs>
  <Slides>39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Office Theme</vt:lpstr>
      <vt:lpstr>PowerPoint Presentation</vt:lpstr>
      <vt:lpstr>स्वागतम</vt:lpstr>
      <vt:lpstr>PowerPoint Presentation</vt:lpstr>
      <vt:lpstr>PowerPoint Presentation</vt:lpstr>
      <vt:lpstr>PowerPoint Presentation</vt:lpstr>
      <vt:lpstr>PowerPoint Presentation</vt:lpstr>
      <vt:lpstr>केन्द्रको परिचय</vt:lpstr>
      <vt:lpstr>केन्द्रका उद्देश्यहरु:</vt:lpstr>
      <vt:lpstr>PowerPoint Presentation</vt:lpstr>
      <vt:lpstr>PowerPoint Presentation</vt:lpstr>
      <vt:lpstr>PowerPoint Presentation</vt:lpstr>
      <vt:lpstr>PowerPoint Presentation</vt:lpstr>
      <vt:lpstr>आ.व. २०८२/८३ को विनियोजित बजेट तथा खर्च विवरण (प्रदेश अन्तर्गतका कार्यक्रमहरुको)</vt:lpstr>
      <vt:lpstr>PowerPoint Presentation</vt:lpstr>
      <vt:lpstr>PowerPoint Presentation</vt:lpstr>
      <vt:lpstr>PowerPoint Presentation</vt:lpstr>
      <vt:lpstr>PowerPoint Presentation</vt:lpstr>
      <vt:lpstr>आ.व.2081/82 को भन्दा 53.53% (रु.17,74,241) बढी उत्पादन गर्न सफल</vt:lpstr>
      <vt:lpstr>   सरकारी र निजी ह्याचरीको तुलनात्मक मूल्य दर विश्लेष्ण</vt:lpstr>
      <vt:lpstr>मत्स्य उत्पादनको वित्तिय विवरण</vt:lpstr>
      <vt:lpstr>तराई क्षेत्रमा भुरा विक्रिवितरणः वार्षिक</vt:lpstr>
      <vt:lpstr>PowerPoint Presentation</vt:lpstr>
      <vt:lpstr>PowerPoint Presentation</vt:lpstr>
      <vt:lpstr>PowerPoint Presentation</vt:lpstr>
      <vt:lpstr>वजेट तथा कार्यक्रम कार्यान्वयनका लागि कार्यालयले अवलम्बन गरेका राम्रा अवधारणाहरु (Good practices)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निर्माण सम्पन्न भएको सिमेन्टेड मत्स्य पोखरी</vt:lpstr>
      <vt:lpstr>PowerPoint Presentation</vt:lpstr>
      <vt:lpstr>        महत्वपुर्ण जानकारीहरू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प्रथम चौमासिक प्रगती समीक्षा गोष्ठी २०७७।०७८</dc:title>
  <dc:creator>Admin</dc:creator>
  <cp:lastModifiedBy>CCT</cp:lastModifiedBy>
  <cp:revision>1399</cp:revision>
  <cp:lastPrinted>2026-07-23T06:46:49Z</cp:lastPrinted>
  <dcterms:created xsi:type="dcterms:W3CDTF">2006-08-16T00:00:00Z</dcterms:created>
  <dcterms:modified xsi:type="dcterms:W3CDTF">2026-07-23T09:30:19Z</dcterms:modified>
</cp:coreProperties>
</file>